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4630400" cy="8229600"/>
  <p:notesSz cx="8229600" cy="14630400"/>
  <p:embeddedFontLst>
    <p:embeddedFont>
      <p:font typeface="Arimo" panose="020B0604020202020204" charset="0"/>
      <p:regular r:id="rId13"/>
    </p:embeddedFont>
    <p:embeddedFont>
      <p:font typeface="Outfit Extra Bold" panose="020B0604020202020204" charset="0"/>
      <p:regular r:id="rId14"/>
    </p:embeddedFont>
  </p:embeddedFontLst>
  <p:defaultTextStyle>
    <a:defPPr>
      <a:defRPr lang="uz-Latn-UZ"/>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58" d="100"/>
          <a:sy n="58" d="100"/>
        </p:scale>
        <p:origin x="672"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956313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466850"/>
            <a:ext cx="7556421" cy="2126337"/>
          </a:xfrm>
          <a:prstGeom prst="rect">
            <a:avLst/>
          </a:prstGeom>
          <a:noFill/>
          <a:ln/>
        </p:spPr>
        <p:txBody>
          <a:bodyPr wrap="square" lIns="0" tIns="0" rIns="0" bIns="0" rtlCol="0" anchor="t"/>
          <a:lstStyle/>
          <a:p>
            <a:pPr marL="0" indent="0">
              <a:lnSpc>
                <a:spcPts val="5550"/>
              </a:lnSpc>
              <a:buNone/>
            </a:pPr>
            <a:r>
              <a:rPr lang="en-US" sz="5400" b="1" dirty="0">
                <a:solidFill>
                  <a:srgbClr val="231971"/>
                </a:solidFill>
                <a:latin typeface="Outfit Extra Bold" pitchFamily="34" charset="0"/>
                <a:ea typeface="Outfit Extra Bold" pitchFamily="34" charset="-122"/>
                <a:cs typeface="Outfit Extra Bold" pitchFamily="34" charset="-120"/>
              </a:rPr>
              <a:t>Yadro Reaksiyalari: Olamning Sirli Kuchini O'rganish</a:t>
            </a:r>
            <a:endParaRPr lang="en-US" sz="5400" dirty="0"/>
          </a:p>
        </p:txBody>
      </p:sp>
      <p:sp>
        <p:nvSpPr>
          <p:cNvPr id="4" name="Text 1"/>
          <p:cNvSpPr/>
          <p:nvPr/>
        </p:nvSpPr>
        <p:spPr>
          <a:xfrm>
            <a:off x="6280190" y="3933349"/>
            <a:ext cx="7556421" cy="2177415"/>
          </a:xfrm>
          <a:prstGeom prst="rect">
            <a:avLst/>
          </a:prstGeom>
          <a:noFill/>
          <a:ln/>
        </p:spPr>
        <p:txBody>
          <a:bodyPr wrap="square" lIns="0" tIns="0" rIns="0" bIns="0" rtlCol="0" anchor="t"/>
          <a:lstStyle/>
          <a:p>
            <a:pPr marL="0" indent="0">
              <a:lnSpc>
                <a:spcPts val="2850"/>
              </a:lnSpc>
              <a:buNone/>
            </a:pPr>
            <a:r>
              <a:rPr lang="en-US" sz="2000" dirty="0">
                <a:solidFill>
                  <a:srgbClr val="2A2742"/>
                </a:solidFill>
                <a:latin typeface="Arimo" pitchFamily="34" charset="0"/>
                <a:ea typeface="Arimo" pitchFamily="34" charset="-122"/>
                <a:cs typeface="Arimo" pitchFamily="34" charset="-120"/>
              </a:rPr>
              <a:t>Xush kelibsiz! Bugungi taqdimotda biz yadro reaksiyalari haqida gaplashamiz. Ushbu kuchli va sirli hodisalarning mohiyatini chuqurroq tushunish uchun biz atom yadrosi tuzilishiga sho'ng'iyman, yadro kuchlanishini va uning energiya chiqarish xususiyatlarini o'rganamiz. Bundan tashqari, yadro energetikasi, reaktorlar va xavfsizlik masalalariga e'tibor qaratamiz.</a:t>
            </a:r>
            <a:endParaRPr lang="en-US" sz="2000" dirty="0"/>
          </a:p>
        </p:txBody>
      </p:sp>
      <p:sp>
        <p:nvSpPr>
          <p:cNvPr id="6" name="Text 3"/>
          <p:cNvSpPr/>
          <p:nvPr/>
        </p:nvSpPr>
        <p:spPr>
          <a:xfrm>
            <a:off x="6396633" y="6515457"/>
            <a:ext cx="130016" cy="97512"/>
          </a:xfrm>
          <a:prstGeom prst="rect">
            <a:avLst/>
          </a:prstGeom>
          <a:noFill/>
          <a:ln/>
        </p:spPr>
        <p:txBody>
          <a:bodyPr wrap="none" lIns="0" tIns="0" rIns="0" bIns="0" rtlCol="0" anchor="t"/>
          <a:lstStyle/>
          <a:p>
            <a:pPr marL="0" indent="0" algn="ctr">
              <a:lnSpc>
                <a:spcPts val="750"/>
              </a:lnSpc>
              <a:buNone/>
            </a:pPr>
            <a:r>
              <a:rPr lang="en-US" sz="900" dirty="0">
                <a:solidFill>
                  <a:srgbClr val="FFFFFF"/>
                </a:solidFill>
                <a:latin typeface="Arimo Medium" pitchFamily="34" charset="0"/>
                <a:ea typeface="Arimo Medium" pitchFamily="34" charset="-122"/>
                <a:cs typeface="Arimo Medium" pitchFamily="34" charset="-120"/>
              </a:rPr>
              <a:t>HT</a:t>
            </a:r>
            <a:endParaRPr lang="en-US" sz="9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835235"/>
          </a:xfrm>
          <a:prstGeom prst="rect">
            <a:avLst/>
          </a:prstGeom>
        </p:spPr>
      </p:pic>
      <p:sp>
        <p:nvSpPr>
          <p:cNvPr id="3" name="Text 0"/>
          <p:cNvSpPr/>
          <p:nvPr/>
        </p:nvSpPr>
        <p:spPr>
          <a:xfrm>
            <a:off x="793790" y="3464362"/>
            <a:ext cx="5670590" cy="708779"/>
          </a:xfrm>
          <a:prstGeom prst="rect">
            <a:avLst/>
          </a:prstGeom>
          <a:noFill/>
          <a:ln/>
        </p:spPr>
        <p:txBody>
          <a:bodyPr wrap="none" lIns="0" tIns="0" rIns="0" bIns="0" rtlCol="0" anchor="t"/>
          <a:lstStyle/>
          <a:p>
            <a:pPr marL="0" indent="0">
              <a:lnSpc>
                <a:spcPts val="5550"/>
              </a:lnSpc>
              <a:buNone/>
            </a:pPr>
            <a:r>
              <a:rPr lang="en-US" sz="4800" b="1" dirty="0">
                <a:solidFill>
                  <a:srgbClr val="231971"/>
                </a:solidFill>
                <a:latin typeface="Outfit Extra Bold" pitchFamily="34" charset="0"/>
                <a:ea typeface="Outfit Extra Bold" pitchFamily="34" charset="-122"/>
                <a:cs typeface="Outfit Extra Bold" pitchFamily="34" charset="-120"/>
              </a:rPr>
              <a:t>Xulosa va Tavsiyalar</a:t>
            </a:r>
            <a:endParaRPr lang="en-US" sz="4800" dirty="0"/>
          </a:p>
        </p:txBody>
      </p:sp>
      <p:sp>
        <p:nvSpPr>
          <p:cNvPr id="4" name="Text 1"/>
          <p:cNvSpPr/>
          <p:nvPr/>
        </p:nvSpPr>
        <p:spPr>
          <a:xfrm>
            <a:off x="793790" y="4626650"/>
            <a:ext cx="4120753" cy="748427"/>
          </a:xfrm>
          <a:prstGeom prst="rect">
            <a:avLst/>
          </a:prstGeom>
          <a:noFill/>
          <a:ln/>
        </p:spPr>
        <p:txBody>
          <a:bodyPr wrap="none" lIns="0" tIns="0" rIns="0" bIns="0" rtlCol="0" anchor="t"/>
          <a:lstStyle/>
          <a:p>
            <a:pPr marL="0" indent="0" algn="ctr">
              <a:lnSpc>
                <a:spcPts val="5850"/>
              </a:lnSpc>
              <a:buNone/>
            </a:pPr>
            <a:r>
              <a:rPr lang="en-US" sz="6000" b="1" dirty="0">
                <a:solidFill>
                  <a:srgbClr val="2A2742"/>
                </a:solidFill>
                <a:latin typeface="Outfit Extra Bold" pitchFamily="34" charset="0"/>
                <a:ea typeface="Outfit Extra Bold" pitchFamily="34" charset="-122"/>
                <a:cs typeface="Outfit Extra Bold" pitchFamily="34" charset="-120"/>
              </a:rPr>
              <a:t>1</a:t>
            </a:r>
            <a:endParaRPr lang="en-US" sz="6000" dirty="0"/>
          </a:p>
        </p:txBody>
      </p:sp>
      <p:sp>
        <p:nvSpPr>
          <p:cNvPr id="5" name="Text 2"/>
          <p:cNvSpPr/>
          <p:nvPr/>
        </p:nvSpPr>
        <p:spPr>
          <a:xfrm>
            <a:off x="1436489" y="5658445"/>
            <a:ext cx="2835235" cy="354330"/>
          </a:xfrm>
          <a:prstGeom prst="rect">
            <a:avLst/>
          </a:prstGeom>
          <a:noFill/>
          <a:ln/>
        </p:spPr>
        <p:txBody>
          <a:bodyPr wrap="none" lIns="0" tIns="0" rIns="0" bIns="0" rtlCol="0" anchor="t"/>
          <a:lstStyle/>
          <a:p>
            <a:pPr marL="0" indent="0" algn="ctr">
              <a:lnSpc>
                <a:spcPts val="2750"/>
              </a:lnSpc>
              <a:buNone/>
            </a:pPr>
            <a:r>
              <a:rPr lang="en-US" sz="2400" b="1" dirty="0">
                <a:solidFill>
                  <a:srgbClr val="2A2742"/>
                </a:solidFill>
                <a:latin typeface="Outfit Extra Bold" pitchFamily="34" charset="0"/>
                <a:ea typeface="Outfit Extra Bold" pitchFamily="34" charset="-122"/>
                <a:cs typeface="Outfit Extra Bold" pitchFamily="34" charset="-120"/>
              </a:rPr>
              <a:t>Yadro Energiyasi</a:t>
            </a:r>
            <a:endParaRPr lang="en-US" sz="2400" dirty="0"/>
          </a:p>
        </p:txBody>
      </p:sp>
      <p:sp>
        <p:nvSpPr>
          <p:cNvPr id="6" name="Text 3"/>
          <p:cNvSpPr/>
          <p:nvPr/>
        </p:nvSpPr>
        <p:spPr>
          <a:xfrm>
            <a:off x="793790" y="6148864"/>
            <a:ext cx="4120753" cy="1451610"/>
          </a:xfrm>
          <a:prstGeom prst="rect">
            <a:avLst/>
          </a:prstGeom>
          <a:noFill/>
          <a:ln/>
        </p:spPr>
        <p:txBody>
          <a:bodyPr wrap="square" lIns="0" tIns="0" rIns="0" bIns="0" rtlCol="0" anchor="t"/>
          <a:lstStyle/>
          <a:p>
            <a:pPr marL="0" indent="0" algn="ctr">
              <a:lnSpc>
                <a:spcPts val="2850"/>
              </a:lnSpc>
              <a:buNone/>
            </a:pPr>
            <a:r>
              <a:rPr lang="en-US" dirty="0">
                <a:solidFill>
                  <a:srgbClr val="2A2742"/>
                </a:solidFill>
                <a:latin typeface="Arimo" pitchFamily="34" charset="0"/>
                <a:ea typeface="Arimo" pitchFamily="34" charset="-122"/>
                <a:cs typeface="Arimo" pitchFamily="34" charset="-120"/>
              </a:rPr>
              <a:t>Yadro energetikasi ekologik jihatdan toza energiya manbai bo'lishi mumkin, ammo xavfsizlik va chiqindilarni boshqarish masalalarini hal qilish kerak.</a:t>
            </a:r>
            <a:endParaRPr lang="en-US" dirty="0"/>
          </a:p>
        </p:txBody>
      </p:sp>
      <p:sp>
        <p:nvSpPr>
          <p:cNvPr id="7" name="Text 4"/>
          <p:cNvSpPr/>
          <p:nvPr/>
        </p:nvSpPr>
        <p:spPr>
          <a:xfrm>
            <a:off x="5254704" y="4626650"/>
            <a:ext cx="4120872" cy="748427"/>
          </a:xfrm>
          <a:prstGeom prst="rect">
            <a:avLst/>
          </a:prstGeom>
          <a:noFill/>
          <a:ln/>
        </p:spPr>
        <p:txBody>
          <a:bodyPr wrap="none" lIns="0" tIns="0" rIns="0" bIns="0" rtlCol="0" anchor="t"/>
          <a:lstStyle/>
          <a:p>
            <a:pPr marL="0" indent="0" algn="ctr">
              <a:lnSpc>
                <a:spcPts val="5850"/>
              </a:lnSpc>
              <a:buNone/>
            </a:pPr>
            <a:r>
              <a:rPr lang="en-US" sz="6000" b="1" dirty="0">
                <a:solidFill>
                  <a:srgbClr val="2A2742"/>
                </a:solidFill>
                <a:latin typeface="Outfit Extra Bold" pitchFamily="34" charset="0"/>
                <a:ea typeface="Outfit Extra Bold" pitchFamily="34" charset="-122"/>
                <a:cs typeface="Outfit Extra Bold" pitchFamily="34" charset="-120"/>
              </a:rPr>
              <a:t>2</a:t>
            </a:r>
            <a:endParaRPr lang="en-US" sz="6000" dirty="0"/>
          </a:p>
        </p:txBody>
      </p:sp>
      <p:sp>
        <p:nvSpPr>
          <p:cNvPr id="8" name="Text 5"/>
          <p:cNvSpPr/>
          <p:nvPr/>
        </p:nvSpPr>
        <p:spPr>
          <a:xfrm>
            <a:off x="5897523" y="5658445"/>
            <a:ext cx="2835235" cy="354330"/>
          </a:xfrm>
          <a:prstGeom prst="rect">
            <a:avLst/>
          </a:prstGeom>
          <a:noFill/>
          <a:ln/>
        </p:spPr>
        <p:txBody>
          <a:bodyPr wrap="none" lIns="0" tIns="0" rIns="0" bIns="0" rtlCol="0" anchor="t"/>
          <a:lstStyle/>
          <a:p>
            <a:pPr marL="0" indent="0" algn="ctr">
              <a:lnSpc>
                <a:spcPts val="2750"/>
              </a:lnSpc>
              <a:buNone/>
            </a:pPr>
            <a:r>
              <a:rPr lang="en-US" sz="2400" b="1" dirty="0">
                <a:solidFill>
                  <a:srgbClr val="2A2742"/>
                </a:solidFill>
                <a:latin typeface="Outfit Extra Bold" pitchFamily="34" charset="0"/>
                <a:ea typeface="Outfit Extra Bold" pitchFamily="34" charset="-122"/>
                <a:cs typeface="Outfit Extra Bold" pitchFamily="34" charset="-120"/>
              </a:rPr>
              <a:t>Xavfsizlik</a:t>
            </a:r>
            <a:endParaRPr lang="en-US" sz="2400" dirty="0"/>
          </a:p>
        </p:txBody>
      </p:sp>
      <p:sp>
        <p:nvSpPr>
          <p:cNvPr id="9" name="Text 6"/>
          <p:cNvSpPr/>
          <p:nvPr/>
        </p:nvSpPr>
        <p:spPr>
          <a:xfrm>
            <a:off x="5254704" y="6148864"/>
            <a:ext cx="4120872" cy="1451610"/>
          </a:xfrm>
          <a:prstGeom prst="rect">
            <a:avLst/>
          </a:prstGeom>
          <a:noFill/>
          <a:ln/>
        </p:spPr>
        <p:txBody>
          <a:bodyPr wrap="square" lIns="0" tIns="0" rIns="0" bIns="0" rtlCol="0" anchor="t"/>
          <a:lstStyle/>
          <a:p>
            <a:pPr marL="0" indent="0" algn="ctr">
              <a:lnSpc>
                <a:spcPts val="2850"/>
              </a:lnSpc>
              <a:buNone/>
            </a:pPr>
            <a:r>
              <a:rPr lang="en-US" dirty="0">
                <a:solidFill>
                  <a:srgbClr val="2A2742"/>
                </a:solidFill>
                <a:latin typeface="Arimo" pitchFamily="34" charset="0"/>
                <a:ea typeface="Arimo" pitchFamily="34" charset="-122"/>
                <a:cs typeface="Arimo" pitchFamily="34" charset="-120"/>
              </a:rPr>
              <a:t>Yadro reaktorlari qat'iy xavfsizlik protokollari bilan jihozlangan bo'lishi kerak va radioaktiv chiqindilarni xavfsiz tarzda boshqarish kerak.</a:t>
            </a:r>
            <a:endParaRPr lang="en-US" dirty="0"/>
          </a:p>
        </p:txBody>
      </p:sp>
      <p:sp>
        <p:nvSpPr>
          <p:cNvPr id="10" name="Text 7"/>
          <p:cNvSpPr/>
          <p:nvPr/>
        </p:nvSpPr>
        <p:spPr>
          <a:xfrm>
            <a:off x="9715738" y="4626650"/>
            <a:ext cx="4120753" cy="748427"/>
          </a:xfrm>
          <a:prstGeom prst="rect">
            <a:avLst/>
          </a:prstGeom>
          <a:noFill/>
          <a:ln/>
        </p:spPr>
        <p:txBody>
          <a:bodyPr wrap="none" lIns="0" tIns="0" rIns="0" bIns="0" rtlCol="0" anchor="t"/>
          <a:lstStyle/>
          <a:p>
            <a:pPr marL="0" indent="0" algn="ctr">
              <a:lnSpc>
                <a:spcPts val="5850"/>
              </a:lnSpc>
              <a:buNone/>
            </a:pPr>
            <a:r>
              <a:rPr lang="en-US" sz="6000" b="1" dirty="0">
                <a:solidFill>
                  <a:srgbClr val="2A2742"/>
                </a:solidFill>
                <a:latin typeface="Outfit Extra Bold" pitchFamily="34" charset="0"/>
                <a:ea typeface="Outfit Extra Bold" pitchFamily="34" charset="-122"/>
                <a:cs typeface="Outfit Extra Bold" pitchFamily="34" charset="-120"/>
              </a:rPr>
              <a:t>3</a:t>
            </a:r>
            <a:endParaRPr lang="en-US" sz="6000" dirty="0"/>
          </a:p>
        </p:txBody>
      </p:sp>
      <p:sp>
        <p:nvSpPr>
          <p:cNvPr id="11" name="Text 8"/>
          <p:cNvSpPr/>
          <p:nvPr/>
        </p:nvSpPr>
        <p:spPr>
          <a:xfrm>
            <a:off x="10358438" y="5658445"/>
            <a:ext cx="2835235" cy="354330"/>
          </a:xfrm>
          <a:prstGeom prst="rect">
            <a:avLst/>
          </a:prstGeom>
          <a:noFill/>
          <a:ln/>
        </p:spPr>
        <p:txBody>
          <a:bodyPr wrap="none" lIns="0" tIns="0" rIns="0" bIns="0" rtlCol="0" anchor="t"/>
          <a:lstStyle/>
          <a:p>
            <a:pPr marL="0" indent="0" algn="ctr">
              <a:lnSpc>
                <a:spcPts val="2750"/>
              </a:lnSpc>
              <a:buNone/>
            </a:pPr>
            <a:r>
              <a:rPr lang="en-US" sz="2400" b="1" dirty="0">
                <a:solidFill>
                  <a:srgbClr val="2A2742"/>
                </a:solidFill>
                <a:latin typeface="Outfit Extra Bold" pitchFamily="34" charset="0"/>
                <a:ea typeface="Outfit Extra Bold" pitchFamily="34" charset="-122"/>
                <a:cs typeface="Outfit Extra Bold" pitchFamily="34" charset="-120"/>
              </a:rPr>
              <a:t>Ta'lim</a:t>
            </a:r>
            <a:endParaRPr lang="en-US" sz="2400" dirty="0"/>
          </a:p>
        </p:txBody>
      </p:sp>
      <p:sp>
        <p:nvSpPr>
          <p:cNvPr id="12" name="Text 9"/>
          <p:cNvSpPr/>
          <p:nvPr/>
        </p:nvSpPr>
        <p:spPr>
          <a:xfrm>
            <a:off x="9715738" y="6148864"/>
            <a:ext cx="4120753" cy="1088708"/>
          </a:xfrm>
          <a:prstGeom prst="rect">
            <a:avLst/>
          </a:prstGeom>
          <a:noFill/>
          <a:ln/>
        </p:spPr>
        <p:txBody>
          <a:bodyPr wrap="square" lIns="0" tIns="0" rIns="0" bIns="0" rtlCol="0" anchor="t"/>
          <a:lstStyle/>
          <a:p>
            <a:pPr marL="0" indent="0" algn="ctr">
              <a:lnSpc>
                <a:spcPts val="2850"/>
              </a:lnSpc>
              <a:buNone/>
            </a:pPr>
            <a:r>
              <a:rPr lang="en-US" dirty="0">
                <a:solidFill>
                  <a:srgbClr val="2A2742"/>
                </a:solidFill>
                <a:latin typeface="Arimo" pitchFamily="34" charset="0"/>
                <a:ea typeface="Arimo" pitchFamily="34" charset="-122"/>
                <a:cs typeface="Arimo" pitchFamily="34" charset="-120"/>
              </a:rPr>
              <a:t>Yadro energetikasi haqida jamoatchilikni xabardor qilish va xavfsizlik masalalarini tushuntirish muhimdir.</a:t>
            </a:r>
            <a:endParaRPr 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2177058"/>
            <a:ext cx="6135291" cy="708779"/>
          </a:xfrm>
          <a:prstGeom prst="rect">
            <a:avLst/>
          </a:prstGeom>
          <a:noFill/>
          <a:ln/>
        </p:spPr>
        <p:txBody>
          <a:bodyPr wrap="none" lIns="0" tIns="0" rIns="0" bIns="0" rtlCol="0" anchor="t"/>
          <a:lstStyle/>
          <a:p>
            <a:pPr marL="0" indent="0">
              <a:lnSpc>
                <a:spcPts val="5550"/>
              </a:lnSpc>
              <a:buNone/>
            </a:pPr>
            <a:r>
              <a:rPr lang="en-US" sz="5400" b="1" dirty="0">
                <a:solidFill>
                  <a:srgbClr val="231971"/>
                </a:solidFill>
                <a:latin typeface="Outfit Extra Bold" pitchFamily="34" charset="0"/>
                <a:ea typeface="Outfit Extra Bold" pitchFamily="34" charset="-122"/>
                <a:cs typeface="Outfit Extra Bold" pitchFamily="34" charset="-120"/>
              </a:rPr>
              <a:t>Yadro Tuzilishiga Kirish</a:t>
            </a:r>
            <a:endParaRPr lang="en-US" sz="5400" dirty="0"/>
          </a:p>
        </p:txBody>
      </p:sp>
      <p:sp>
        <p:nvSpPr>
          <p:cNvPr id="3" name="Text 1"/>
          <p:cNvSpPr/>
          <p:nvPr/>
        </p:nvSpPr>
        <p:spPr>
          <a:xfrm>
            <a:off x="793790" y="3452813"/>
            <a:ext cx="2835235" cy="354330"/>
          </a:xfrm>
          <a:prstGeom prst="rect">
            <a:avLst/>
          </a:prstGeom>
          <a:noFill/>
          <a:ln/>
        </p:spPr>
        <p:txBody>
          <a:bodyPr wrap="none" lIns="0" tIns="0" rIns="0" bIns="0" rtlCol="0" anchor="t"/>
          <a:lstStyle/>
          <a:p>
            <a:pPr marL="0" indent="0">
              <a:lnSpc>
                <a:spcPts val="2750"/>
              </a:lnSpc>
              <a:buNone/>
            </a:pPr>
            <a:r>
              <a:rPr lang="en-US" sz="2800" b="1" dirty="0">
                <a:solidFill>
                  <a:srgbClr val="231971"/>
                </a:solidFill>
                <a:latin typeface="Outfit Extra Bold" pitchFamily="34" charset="0"/>
                <a:ea typeface="Outfit Extra Bold" pitchFamily="34" charset="-122"/>
                <a:cs typeface="Outfit Extra Bold" pitchFamily="34" charset="-120"/>
              </a:rPr>
              <a:t>Atom Yadrosi</a:t>
            </a:r>
            <a:endParaRPr lang="en-US" sz="2800" dirty="0"/>
          </a:p>
        </p:txBody>
      </p:sp>
      <p:sp>
        <p:nvSpPr>
          <p:cNvPr id="4" name="Text 2"/>
          <p:cNvSpPr/>
          <p:nvPr/>
        </p:nvSpPr>
        <p:spPr>
          <a:xfrm>
            <a:off x="793790" y="4033957"/>
            <a:ext cx="6244709" cy="1451610"/>
          </a:xfrm>
          <a:prstGeom prst="rect">
            <a:avLst/>
          </a:prstGeom>
          <a:noFill/>
          <a:ln/>
        </p:spPr>
        <p:txBody>
          <a:bodyPr wrap="square" lIns="0" tIns="0" rIns="0" bIns="0" rtlCol="0" anchor="t"/>
          <a:lstStyle/>
          <a:p>
            <a:pPr marL="0" indent="0">
              <a:lnSpc>
                <a:spcPts val="2850"/>
              </a:lnSpc>
              <a:buNone/>
            </a:pPr>
            <a:r>
              <a:rPr lang="en-US" sz="2000" dirty="0">
                <a:solidFill>
                  <a:srgbClr val="2A2742"/>
                </a:solidFill>
                <a:latin typeface="Arimo" pitchFamily="34" charset="0"/>
                <a:ea typeface="Arimo" pitchFamily="34" charset="-122"/>
                <a:cs typeface="Arimo" pitchFamily="34" charset="-120"/>
              </a:rPr>
              <a:t>Atomning markazida yadro joylashgan bo'lib, uning ichi protonlar va neytronlardan iborat. Protonlar musbat zaryadga ega, neytronlar esa elektr zaryadsiz. Yadro juda kichik bo'lsa-da, atomning massasining deyarli barchasini o'zida jamlaydi.</a:t>
            </a:r>
            <a:endParaRPr lang="en-US" sz="2000" dirty="0"/>
          </a:p>
        </p:txBody>
      </p:sp>
      <p:sp>
        <p:nvSpPr>
          <p:cNvPr id="5" name="Text 3"/>
          <p:cNvSpPr/>
          <p:nvPr/>
        </p:nvSpPr>
        <p:spPr>
          <a:xfrm>
            <a:off x="7599521" y="3452813"/>
            <a:ext cx="2835235" cy="354330"/>
          </a:xfrm>
          <a:prstGeom prst="rect">
            <a:avLst/>
          </a:prstGeom>
          <a:noFill/>
          <a:ln/>
        </p:spPr>
        <p:txBody>
          <a:bodyPr wrap="none" lIns="0" tIns="0" rIns="0" bIns="0" rtlCol="0" anchor="t"/>
          <a:lstStyle/>
          <a:p>
            <a:pPr marL="0" indent="0">
              <a:lnSpc>
                <a:spcPts val="2750"/>
              </a:lnSpc>
              <a:buNone/>
            </a:pPr>
            <a:r>
              <a:rPr lang="en-US" sz="2800" b="1" dirty="0">
                <a:solidFill>
                  <a:srgbClr val="231971"/>
                </a:solidFill>
                <a:latin typeface="Outfit Extra Bold" pitchFamily="34" charset="0"/>
                <a:ea typeface="Outfit Extra Bold" pitchFamily="34" charset="-122"/>
                <a:cs typeface="Outfit Extra Bold" pitchFamily="34" charset="-120"/>
              </a:rPr>
              <a:t>Yadro Kuchlanishi</a:t>
            </a:r>
            <a:endParaRPr lang="en-US" sz="2800" dirty="0"/>
          </a:p>
        </p:txBody>
      </p:sp>
      <p:sp>
        <p:nvSpPr>
          <p:cNvPr id="6" name="Text 4"/>
          <p:cNvSpPr/>
          <p:nvPr/>
        </p:nvSpPr>
        <p:spPr>
          <a:xfrm>
            <a:off x="7599521" y="4033957"/>
            <a:ext cx="6244709" cy="1814513"/>
          </a:xfrm>
          <a:prstGeom prst="rect">
            <a:avLst/>
          </a:prstGeom>
          <a:noFill/>
          <a:ln/>
        </p:spPr>
        <p:txBody>
          <a:bodyPr wrap="square" lIns="0" tIns="0" rIns="0" bIns="0" rtlCol="0" anchor="t"/>
          <a:lstStyle/>
          <a:p>
            <a:pPr marL="0" indent="0">
              <a:lnSpc>
                <a:spcPts val="2850"/>
              </a:lnSpc>
              <a:buNone/>
            </a:pPr>
            <a:r>
              <a:rPr lang="en-US" sz="2000" dirty="0">
                <a:solidFill>
                  <a:srgbClr val="2A2742"/>
                </a:solidFill>
                <a:latin typeface="Arimo" pitchFamily="34" charset="0"/>
                <a:ea typeface="Arimo" pitchFamily="34" charset="-122"/>
                <a:cs typeface="Arimo" pitchFamily="34" charset="-120"/>
              </a:rPr>
              <a:t>Yadro ichidagi protonlar bir-birini qaytaradi, chunki ular musbat zaryadga ega. Biroq, ularni birlashtirib turuvchi kuchli yadro kuchlanishi mavjud. Ushbu kuch juda kuchli, lekin qisqa masofaga ta'sir qiladi va shu sababli yadro barqaror bo'lib qoladi.</a:t>
            </a:r>
            <a:endParaRPr lang="en-US" sz="20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739616"/>
            <a:ext cx="5670590" cy="708779"/>
          </a:xfrm>
          <a:prstGeom prst="rect">
            <a:avLst/>
          </a:prstGeom>
          <a:noFill/>
          <a:ln/>
        </p:spPr>
        <p:txBody>
          <a:bodyPr wrap="none" lIns="0" tIns="0" rIns="0" bIns="0" rtlCol="0" anchor="t"/>
          <a:lstStyle/>
          <a:p>
            <a:pPr marL="0" indent="0">
              <a:lnSpc>
                <a:spcPts val="5550"/>
              </a:lnSpc>
              <a:buNone/>
            </a:pPr>
            <a:r>
              <a:rPr lang="en-US" sz="4800" b="1" dirty="0">
                <a:solidFill>
                  <a:srgbClr val="231971"/>
                </a:solidFill>
                <a:latin typeface="Outfit Extra Bold" pitchFamily="34" charset="0"/>
                <a:ea typeface="Outfit Extra Bold" pitchFamily="34" charset="-122"/>
                <a:cs typeface="Outfit Extra Bold" pitchFamily="34" charset="-120"/>
              </a:rPr>
              <a:t>Yadro Kuchlanishi</a:t>
            </a:r>
            <a:endParaRPr lang="en-US" sz="4800" dirty="0"/>
          </a:p>
        </p:txBody>
      </p:sp>
      <p:sp>
        <p:nvSpPr>
          <p:cNvPr id="4" name="Shape 1"/>
          <p:cNvSpPr/>
          <p:nvPr/>
        </p:nvSpPr>
        <p:spPr>
          <a:xfrm>
            <a:off x="6280190" y="2043708"/>
            <a:ext cx="396835" cy="396835"/>
          </a:xfrm>
          <a:prstGeom prst="roundRect">
            <a:avLst>
              <a:gd name="adj" fmla="val 24007"/>
            </a:avLst>
          </a:prstGeom>
          <a:solidFill>
            <a:srgbClr val="E9E6FA"/>
          </a:solidFill>
          <a:ln w="7620">
            <a:solidFill>
              <a:srgbClr val="BDB8DF"/>
            </a:solidFill>
            <a:prstDash val="solid"/>
          </a:ln>
        </p:spPr>
      </p:sp>
      <p:sp>
        <p:nvSpPr>
          <p:cNvPr id="5" name="Text 2"/>
          <p:cNvSpPr/>
          <p:nvPr/>
        </p:nvSpPr>
        <p:spPr>
          <a:xfrm>
            <a:off x="6903839" y="2043708"/>
            <a:ext cx="3041213" cy="708660"/>
          </a:xfrm>
          <a:prstGeom prst="rect">
            <a:avLst/>
          </a:prstGeom>
          <a:noFill/>
          <a:ln/>
        </p:spPr>
        <p:txBody>
          <a:bodyPr wrap="square" lIns="0" tIns="0" rIns="0" bIns="0" rtlCol="0" anchor="t"/>
          <a:lstStyle/>
          <a:p>
            <a:pPr marL="0" indent="0">
              <a:lnSpc>
                <a:spcPts val="2750"/>
              </a:lnSpc>
              <a:buNone/>
            </a:pPr>
            <a:r>
              <a:rPr lang="en-US" sz="2400" b="1" dirty="0">
                <a:solidFill>
                  <a:srgbClr val="2A2742"/>
                </a:solidFill>
                <a:latin typeface="Outfit Extra Bold" pitchFamily="34" charset="0"/>
                <a:ea typeface="Outfit Extra Bold" pitchFamily="34" charset="-122"/>
                <a:cs typeface="Outfit Extra Bold" pitchFamily="34" charset="-120"/>
              </a:rPr>
              <a:t>Kuchli Yadro Kuchlanishi</a:t>
            </a:r>
            <a:endParaRPr lang="en-US" sz="2400" dirty="0"/>
          </a:p>
        </p:txBody>
      </p:sp>
      <p:sp>
        <p:nvSpPr>
          <p:cNvPr id="6" name="Text 3"/>
          <p:cNvSpPr/>
          <p:nvPr/>
        </p:nvSpPr>
        <p:spPr>
          <a:xfrm>
            <a:off x="6903839" y="2888456"/>
            <a:ext cx="3041213" cy="2540318"/>
          </a:xfrm>
          <a:prstGeom prst="rect">
            <a:avLst/>
          </a:prstGeom>
          <a:noFill/>
          <a:ln/>
        </p:spPr>
        <p:txBody>
          <a:bodyPr wrap="square" lIns="0" tIns="0" rIns="0" bIns="0" rtlCol="0" anchor="t"/>
          <a:lstStyle/>
          <a:p>
            <a:pPr marL="0" indent="0">
              <a:lnSpc>
                <a:spcPts val="2850"/>
              </a:lnSpc>
              <a:buNone/>
            </a:pPr>
            <a:r>
              <a:rPr lang="en-US" dirty="0">
                <a:solidFill>
                  <a:srgbClr val="2A2742"/>
                </a:solidFill>
                <a:latin typeface="Arimo" pitchFamily="34" charset="0"/>
                <a:ea typeface="Arimo" pitchFamily="34" charset="-122"/>
                <a:cs typeface="Arimo" pitchFamily="34" charset="-120"/>
              </a:rPr>
              <a:t>Yadro ichidagi protonlar bir-birini qaytaradi, lekin kuchli yadro kuchlanishi ularni birlashtirib tutadi. Ushbu kuch to'rtta asosiy kuchning eng kuchli kuchidir va faqat juda qisqa masofaga ta'sir qiladi.</a:t>
            </a:r>
            <a:endParaRPr lang="en-US" dirty="0"/>
          </a:p>
        </p:txBody>
      </p:sp>
      <p:sp>
        <p:nvSpPr>
          <p:cNvPr id="7" name="Shape 4"/>
          <p:cNvSpPr/>
          <p:nvPr/>
        </p:nvSpPr>
        <p:spPr>
          <a:xfrm>
            <a:off x="10171867" y="2043708"/>
            <a:ext cx="396835" cy="396835"/>
          </a:xfrm>
          <a:prstGeom prst="roundRect">
            <a:avLst>
              <a:gd name="adj" fmla="val 24007"/>
            </a:avLst>
          </a:prstGeom>
          <a:solidFill>
            <a:srgbClr val="E9E6FA"/>
          </a:solidFill>
          <a:ln w="7620">
            <a:solidFill>
              <a:srgbClr val="BDB8DF"/>
            </a:solidFill>
            <a:prstDash val="solid"/>
          </a:ln>
        </p:spPr>
      </p:sp>
      <p:sp>
        <p:nvSpPr>
          <p:cNvPr id="8" name="Text 5"/>
          <p:cNvSpPr/>
          <p:nvPr/>
        </p:nvSpPr>
        <p:spPr>
          <a:xfrm>
            <a:off x="10795516" y="2043708"/>
            <a:ext cx="2949297" cy="354330"/>
          </a:xfrm>
          <a:prstGeom prst="rect">
            <a:avLst/>
          </a:prstGeom>
          <a:noFill/>
          <a:ln/>
        </p:spPr>
        <p:txBody>
          <a:bodyPr wrap="none" lIns="0" tIns="0" rIns="0" bIns="0" rtlCol="0" anchor="t"/>
          <a:lstStyle/>
          <a:p>
            <a:pPr marL="0" indent="0">
              <a:lnSpc>
                <a:spcPts val="2750"/>
              </a:lnSpc>
              <a:buNone/>
            </a:pPr>
            <a:r>
              <a:rPr lang="en-US" sz="2400" b="1" dirty="0">
                <a:solidFill>
                  <a:srgbClr val="2A2742"/>
                </a:solidFill>
                <a:latin typeface="Outfit Extra Bold" pitchFamily="34" charset="0"/>
                <a:ea typeface="Outfit Extra Bold" pitchFamily="34" charset="-122"/>
                <a:cs typeface="Outfit Extra Bold" pitchFamily="34" charset="-120"/>
              </a:rPr>
              <a:t>Zaif Yadro Kuchlanishi</a:t>
            </a:r>
            <a:endParaRPr lang="en-US" sz="2400" dirty="0"/>
          </a:p>
        </p:txBody>
      </p:sp>
      <p:sp>
        <p:nvSpPr>
          <p:cNvPr id="9" name="Text 6"/>
          <p:cNvSpPr/>
          <p:nvPr/>
        </p:nvSpPr>
        <p:spPr>
          <a:xfrm>
            <a:off x="10795516" y="2534126"/>
            <a:ext cx="3041213" cy="2540318"/>
          </a:xfrm>
          <a:prstGeom prst="rect">
            <a:avLst/>
          </a:prstGeom>
          <a:noFill/>
          <a:ln/>
        </p:spPr>
        <p:txBody>
          <a:bodyPr wrap="square" lIns="0" tIns="0" rIns="0" bIns="0" rtlCol="0" anchor="t"/>
          <a:lstStyle/>
          <a:p>
            <a:pPr marL="0" indent="0">
              <a:lnSpc>
                <a:spcPts val="2850"/>
              </a:lnSpc>
              <a:buNone/>
            </a:pPr>
            <a:r>
              <a:rPr lang="en-US" dirty="0">
                <a:solidFill>
                  <a:srgbClr val="2A2742"/>
                </a:solidFill>
                <a:latin typeface="Arimo" pitchFamily="34" charset="0"/>
                <a:ea typeface="Arimo" pitchFamily="34" charset="-122"/>
                <a:cs typeface="Arimo" pitchFamily="34" charset="-120"/>
              </a:rPr>
              <a:t>Zaif yadro kuchlanishi radioaktiv parchalanishda muhim rol o'ynaydi. U neytronlarning protonlarga parchalanishini boshqaradi va shu bilan beta parchalanish jarayonini boshlaydi.</a:t>
            </a:r>
            <a:endParaRPr lang="en-US" dirty="0"/>
          </a:p>
        </p:txBody>
      </p:sp>
      <p:sp>
        <p:nvSpPr>
          <p:cNvPr id="10" name="Shape 7"/>
          <p:cNvSpPr/>
          <p:nvPr/>
        </p:nvSpPr>
        <p:spPr>
          <a:xfrm>
            <a:off x="6280190" y="5910739"/>
            <a:ext cx="396835" cy="396835"/>
          </a:xfrm>
          <a:prstGeom prst="roundRect">
            <a:avLst>
              <a:gd name="adj" fmla="val 24007"/>
            </a:avLst>
          </a:prstGeom>
          <a:solidFill>
            <a:srgbClr val="E9E6FA"/>
          </a:solidFill>
          <a:ln w="7620">
            <a:solidFill>
              <a:srgbClr val="BDB8DF"/>
            </a:solidFill>
            <a:prstDash val="solid"/>
          </a:ln>
        </p:spPr>
      </p:sp>
      <p:sp>
        <p:nvSpPr>
          <p:cNvPr id="11" name="Text 8"/>
          <p:cNvSpPr/>
          <p:nvPr/>
        </p:nvSpPr>
        <p:spPr>
          <a:xfrm>
            <a:off x="6903839" y="5910739"/>
            <a:ext cx="3487460" cy="354330"/>
          </a:xfrm>
          <a:prstGeom prst="rect">
            <a:avLst/>
          </a:prstGeom>
          <a:noFill/>
          <a:ln/>
        </p:spPr>
        <p:txBody>
          <a:bodyPr wrap="none" lIns="0" tIns="0" rIns="0" bIns="0" rtlCol="0" anchor="t"/>
          <a:lstStyle/>
          <a:p>
            <a:pPr marL="0" indent="0">
              <a:lnSpc>
                <a:spcPts val="2750"/>
              </a:lnSpc>
              <a:buNone/>
            </a:pPr>
            <a:r>
              <a:rPr lang="en-US" sz="2400" b="1" dirty="0">
                <a:solidFill>
                  <a:srgbClr val="2A2742"/>
                </a:solidFill>
                <a:latin typeface="Outfit Extra Bold" pitchFamily="34" charset="0"/>
                <a:ea typeface="Outfit Extra Bold" pitchFamily="34" charset="-122"/>
                <a:cs typeface="Outfit Extra Bold" pitchFamily="34" charset="-120"/>
              </a:rPr>
              <a:t>Elektromagnit Kuchlanishi</a:t>
            </a:r>
            <a:endParaRPr lang="en-US" sz="2400" dirty="0"/>
          </a:p>
        </p:txBody>
      </p:sp>
      <p:sp>
        <p:nvSpPr>
          <p:cNvPr id="12" name="Text 9"/>
          <p:cNvSpPr/>
          <p:nvPr/>
        </p:nvSpPr>
        <p:spPr>
          <a:xfrm>
            <a:off x="6903839" y="6401157"/>
            <a:ext cx="6932771" cy="1088708"/>
          </a:xfrm>
          <a:prstGeom prst="rect">
            <a:avLst/>
          </a:prstGeom>
          <a:noFill/>
          <a:ln/>
        </p:spPr>
        <p:txBody>
          <a:bodyPr wrap="square" lIns="0" tIns="0" rIns="0" bIns="0" rtlCol="0" anchor="t"/>
          <a:lstStyle/>
          <a:p>
            <a:pPr marL="0" indent="0">
              <a:lnSpc>
                <a:spcPts val="2850"/>
              </a:lnSpc>
              <a:buNone/>
            </a:pPr>
            <a:r>
              <a:rPr lang="en-US" dirty="0">
                <a:solidFill>
                  <a:srgbClr val="2A2742"/>
                </a:solidFill>
                <a:latin typeface="Arimo" pitchFamily="34" charset="0"/>
                <a:ea typeface="Arimo" pitchFamily="34" charset="-122"/>
                <a:cs typeface="Arimo" pitchFamily="34" charset="-120"/>
              </a:rPr>
              <a:t>Yadro ichidagi protonlar orasida elektromagnit qaytarish kuchlanishi mavjud. Biroq, kuchli yadro kuchlanishi ushbu qaytarish kuchlanishidan kuchliroq bo'lib, yadroni birlashtirib tutadi.</a:t>
            </a:r>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61616" y="787360"/>
            <a:ext cx="6255663" cy="692110"/>
          </a:xfrm>
          <a:prstGeom prst="rect">
            <a:avLst/>
          </a:prstGeom>
          <a:noFill/>
          <a:ln/>
        </p:spPr>
        <p:txBody>
          <a:bodyPr wrap="none" lIns="0" tIns="0" rIns="0" bIns="0" rtlCol="0" anchor="t"/>
          <a:lstStyle/>
          <a:p>
            <a:pPr marL="0" indent="0">
              <a:lnSpc>
                <a:spcPts val="5450"/>
              </a:lnSpc>
              <a:buNone/>
            </a:pPr>
            <a:r>
              <a:rPr lang="en-US" sz="4400" b="1" dirty="0">
                <a:solidFill>
                  <a:srgbClr val="231971"/>
                </a:solidFill>
                <a:latin typeface="Outfit Extra Bold" pitchFamily="34" charset="0"/>
                <a:ea typeface="Outfit Extra Bold" pitchFamily="34" charset="-122"/>
                <a:cs typeface="Outfit Extra Bold" pitchFamily="34" charset="-120"/>
              </a:rPr>
              <a:t>Yadro Issiqlik Energiyasi</a:t>
            </a:r>
            <a:endParaRPr lang="en-US" sz="4400" dirty="0"/>
          </a:p>
        </p:txBody>
      </p:sp>
      <p:sp>
        <p:nvSpPr>
          <p:cNvPr id="4" name="Shape 1"/>
          <p:cNvSpPr/>
          <p:nvPr/>
        </p:nvSpPr>
        <p:spPr>
          <a:xfrm>
            <a:off x="6261616" y="1811653"/>
            <a:ext cx="3686056" cy="3630455"/>
          </a:xfrm>
          <a:prstGeom prst="roundRect">
            <a:avLst>
              <a:gd name="adj" fmla="val 2729"/>
            </a:avLst>
          </a:prstGeom>
          <a:solidFill>
            <a:srgbClr val="E9E6FA"/>
          </a:solidFill>
          <a:ln w="7620">
            <a:solidFill>
              <a:srgbClr val="BDB8DF"/>
            </a:solidFill>
            <a:prstDash val="solid"/>
          </a:ln>
        </p:spPr>
      </p:sp>
      <p:sp>
        <p:nvSpPr>
          <p:cNvPr id="5" name="Text 2"/>
          <p:cNvSpPr/>
          <p:nvPr/>
        </p:nvSpPr>
        <p:spPr>
          <a:xfrm>
            <a:off x="6490692" y="2040731"/>
            <a:ext cx="2768679" cy="345996"/>
          </a:xfrm>
          <a:prstGeom prst="rect">
            <a:avLst/>
          </a:prstGeom>
          <a:noFill/>
          <a:ln/>
        </p:spPr>
        <p:txBody>
          <a:bodyPr wrap="none" lIns="0" tIns="0" rIns="0" bIns="0" rtlCol="0" anchor="t"/>
          <a:lstStyle/>
          <a:p>
            <a:pPr marL="0" indent="0">
              <a:lnSpc>
                <a:spcPts val="2700"/>
              </a:lnSpc>
              <a:buNone/>
            </a:pPr>
            <a:r>
              <a:rPr lang="en-US" sz="2400" b="1" dirty="0">
                <a:solidFill>
                  <a:srgbClr val="2A2742"/>
                </a:solidFill>
                <a:latin typeface="Outfit Extra Bold" pitchFamily="34" charset="0"/>
                <a:ea typeface="Outfit Extra Bold" pitchFamily="34" charset="-122"/>
                <a:cs typeface="Outfit Extra Bold" pitchFamily="34" charset="-120"/>
              </a:rPr>
              <a:t>Yadro Reaksiyalari</a:t>
            </a:r>
            <a:endParaRPr lang="en-US" sz="2400" dirty="0"/>
          </a:p>
        </p:txBody>
      </p:sp>
      <p:sp>
        <p:nvSpPr>
          <p:cNvPr id="6" name="Text 3"/>
          <p:cNvSpPr/>
          <p:nvPr/>
        </p:nvSpPr>
        <p:spPr>
          <a:xfrm>
            <a:off x="6490692" y="2519601"/>
            <a:ext cx="3227903" cy="2125980"/>
          </a:xfrm>
          <a:prstGeom prst="rect">
            <a:avLst/>
          </a:prstGeom>
          <a:noFill/>
          <a:ln/>
        </p:spPr>
        <p:txBody>
          <a:bodyPr wrap="square" lIns="0" tIns="0" rIns="0" bIns="0" rtlCol="0" anchor="t"/>
          <a:lstStyle/>
          <a:p>
            <a:pPr marL="0" indent="0">
              <a:lnSpc>
                <a:spcPts val="2750"/>
              </a:lnSpc>
              <a:buNone/>
            </a:pPr>
            <a:r>
              <a:rPr lang="en-US" dirty="0">
                <a:solidFill>
                  <a:srgbClr val="2A2742"/>
                </a:solidFill>
                <a:latin typeface="Arimo" pitchFamily="34" charset="0"/>
                <a:ea typeface="Arimo" pitchFamily="34" charset="-122"/>
                <a:cs typeface="Arimo" pitchFamily="34" charset="-120"/>
              </a:rPr>
              <a:t>Yadro reaksiyalari yadrolarning o'zgarishi bilan sodir bo'ladi. Ushbu reaksiyalar katta miqdorda energiya chiqarishi mumkin, chunki massaning bir qismi energiyaga aylanadi.</a:t>
            </a:r>
            <a:endParaRPr lang="en-US" dirty="0"/>
          </a:p>
        </p:txBody>
      </p:sp>
      <p:sp>
        <p:nvSpPr>
          <p:cNvPr id="7" name="Shape 4"/>
          <p:cNvSpPr/>
          <p:nvPr/>
        </p:nvSpPr>
        <p:spPr>
          <a:xfrm>
            <a:off x="10169128" y="1811655"/>
            <a:ext cx="3686056" cy="3630454"/>
          </a:xfrm>
          <a:prstGeom prst="roundRect">
            <a:avLst>
              <a:gd name="adj" fmla="val 2729"/>
            </a:avLst>
          </a:prstGeom>
          <a:solidFill>
            <a:srgbClr val="E9E6FA"/>
          </a:solidFill>
          <a:ln w="7620">
            <a:solidFill>
              <a:srgbClr val="BDB8DF"/>
            </a:solidFill>
            <a:prstDash val="solid"/>
          </a:ln>
        </p:spPr>
      </p:sp>
      <p:sp>
        <p:nvSpPr>
          <p:cNvPr id="8" name="Text 5"/>
          <p:cNvSpPr/>
          <p:nvPr/>
        </p:nvSpPr>
        <p:spPr>
          <a:xfrm>
            <a:off x="10398204" y="2040731"/>
            <a:ext cx="3227903" cy="691991"/>
          </a:xfrm>
          <a:prstGeom prst="rect">
            <a:avLst/>
          </a:prstGeom>
          <a:noFill/>
          <a:ln/>
        </p:spPr>
        <p:txBody>
          <a:bodyPr wrap="square" lIns="0" tIns="0" rIns="0" bIns="0" rtlCol="0" anchor="t"/>
          <a:lstStyle/>
          <a:p>
            <a:pPr marL="0" indent="0">
              <a:lnSpc>
                <a:spcPts val="2700"/>
              </a:lnSpc>
              <a:buNone/>
            </a:pPr>
            <a:r>
              <a:rPr lang="en-US" sz="2400" b="1" dirty="0">
                <a:solidFill>
                  <a:srgbClr val="2A2742"/>
                </a:solidFill>
                <a:latin typeface="Outfit Extra Bold" pitchFamily="34" charset="0"/>
                <a:ea typeface="Outfit Extra Bold" pitchFamily="34" charset="-122"/>
                <a:cs typeface="Outfit Extra Bold" pitchFamily="34" charset="-120"/>
              </a:rPr>
              <a:t>Massaning Energiyaga Aylanishi</a:t>
            </a:r>
            <a:endParaRPr lang="en-US" sz="2400" dirty="0"/>
          </a:p>
        </p:txBody>
      </p:sp>
      <p:sp>
        <p:nvSpPr>
          <p:cNvPr id="9" name="Text 6"/>
          <p:cNvSpPr/>
          <p:nvPr/>
        </p:nvSpPr>
        <p:spPr>
          <a:xfrm>
            <a:off x="10398204" y="2865596"/>
            <a:ext cx="3227903" cy="2125980"/>
          </a:xfrm>
          <a:prstGeom prst="rect">
            <a:avLst/>
          </a:prstGeom>
          <a:noFill/>
          <a:ln/>
        </p:spPr>
        <p:txBody>
          <a:bodyPr wrap="square" lIns="0" tIns="0" rIns="0" bIns="0" rtlCol="0" anchor="t"/>
          <a:lstStyle/>
          <a:p>
            <a:pPr marL="0" indent="0">
              <a:lnSpc>
                <a:spcPts val="2750"/>
              </a:lnSpc>
              <a:buNone/>
            </a:pPr>
            <a:r>
              <a:rPr lang="en-US" dirty="0">
                <a:solidFill>
                  <a:srgbClr val="2A2742"/>
                </a:solidFill>
                <a:latin typeface="Arimo" pitchFamily="34" charset="0"/>
                <a:ea typeface="Arimo" pitchFamily="34" charset="-122"/>
                <a:cs typeface="Arimo" pitchFamily="34" charset="-120"/>
              </a:rPr>
              <a:t>Albert Eynshteynning E=mc² formulasi yadro reaksiyalarida massaning energiyaga aylanishini tushuntiradi. Bu yerda E energiyani, m massani va c yorug'lik tezligini ifodalaydi.</a:t>
            </a:r>
            <a:endParaRPr lang="en-US" dirty="0"/>
          </a:p>
        </p:txBody>
      </p:sp>
      <p:sp>
        <p:nvSpPr>
          <p:cNvPr id="10" name="Shape 7"/>
          <p:cNvSpPr/>
          <p:nvPr/>
        </p:nvSpPr>
        <p:spPr>
          <a:xfrm>
            <a:off x="6261616" y="5574982"/>
            <a:ext cx="7593568" cy="2000012"/>
          </a:xfrm>
          <a:prstGeom prst="roundRect">
            <a:avLst>
              <a:gd name="adj" fmla="val 4651"/>
            </a:avLst>
          </a:prstGeom>
          <a:solidFill>
            <a:srgbClr val="E9E6FA"/>
          </a:solidFill>
          <a:ln w="7620">
            <a:solidFill>
              <a:srgbClr val="BDB8DF"/>
            </a:solidFill>
            <a:prstDash val="solid"/>
          </a:ln>
        </p:spPr>
      </p:sp>
      <p:sp>
        <p:nvSpPr>
          <p:cNvPr id="11" name="Text 8"/>
          <p:cNvSpPr/>
          <p:nvPr/>
        </p:nvSpPr>
        <p:spPr>
          <a:xfrm>
            <a:off x="6490692" y="5671185"/>
            <a:ext cx="2768679" cy="345996"/>
          </a:xfrm>
          <a:prstGeom prst="rect">
            <a:avLst/>
          </a:prstGeom>
          <a:noFill/>
          <a:ln/>
        </p:spPr>
        <p:txBody>
          <a:bodyPr wrap="none" lIns="0" tIns="0" rIns="0" bIns="0" rtlCol="0" anchor="t"/>
          <a:lstStyle/>
          <a:p>
            <a:pPr marL="0" indent="0">
              <a:lnSpc>
                <a:spcPts val="2700"/>
              </a:lnSpc>
              <a:buNone/>
            </a:pPr>
            <a:r>
              <a:rPr lang="en-US" sz="2400" b="1" dirty="0">
                <a:solidFill>
                  <a:srgbClr val="2A2742"/>
                </a:solidFill>
                <a:latin typeface="Outfit Extra Bold" pitchFamily="34" charset="0"/>
                <a:ea typeface="Outfit Extra Bold" pitchFamily="34" charset="-122"/>
                <a:cs typeface="Outfit Extra Bold" pitchFamily="34" charset="-120"/>
              </a:rPr>
              <a:t>Yadro Qurollari</a:t>
            </a:r>
            <a:endParaRPr lang="en-US" sz="2400" dirty="0"/>
          </a:p>
        </p:txBody>
      </p:sp>
      <p:sp>
        <p:nvSpPr>
          <p:cNvPr id="12" name="Text 9"/>
          <p:cNvSpPr/>
          <p:nvPr/>
        </p:nvSpPr>
        <p:spPr>
          <a:xfrm>
            <a:off x="6490692" y="6150054"/>
            <a:ext cx="7135416" cy="1062990"/>
          </a:xfrm>
          <a:prstGeom prst="rect">
            <a:avLst/>
          </a:prstGeom>
          <a:noFill/>
          <a:ln/>
        </p:spPr>
        <p:txBody>
          <a:bodyPr wrap="square" lIns="0" tIns="0" rIns="0" bIns="0" rtlCol="0" anchor="t"/>
          <a:lstStyle/>
          <a:p>
            <a:pPr marL="0" indent="0">
              <a:lnSpc>
                <a:spcPts val="2750"/>
              </a:lnSpc>
              <a:buNone/>
            </a:pPr>
            <a:r>
              <a:rPr lang="en-US" dirty="0">
                <a:solidFill>
                  <a:srgbClr val="2A2742"/>
                </a:solidFill>
                <a:latin typeface="Arimo" pitchFamily="34" charset="0"/>
                <a:ea typeface="Arimo" pitchFamily="34" charset="-122"/>
                <a:cs typeface="Arimo" pitchFamily="34" charset="-120"/>
              </a:rPr>
              <a:t>Yadro qurollari yadro reaksiyalarida hosil bo'ladigan energiyani portlash shaklida chiqaradi. Ular juda xavfli va ularning qo'llanilishi global xavfsizlik uchun jiddiy xatar tug'diradi.</a:t>
            </a:r>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686520"/>
            <a:ext cx="7556421" cy="1417558"/>
          </a:xfrm>
          <a:prstGeom prst="rect">
            <a:avLst/>
          </a:prstGeom>
          <a:noFill/>
          <a:ln/>
        </p:spPr>
        <p:txBody>
          <a:bodyPr wrap="square" lIns="0" tIns="0" rIns="0" bIns="0" rtlCol="0" anchor="t"/>
          <a:lstStyle/>
          <a:p>
            <a:pPr marL="0" indent="0">
              <a:lnSpc>
                <a:spcPts val="5550"/>
              </a:lnSpc>
              <a:buNone/>
            </a:pPr>
            <a:r>
              <a:rPr lang="en-US" sz="5400" b="1" dirty="0">
                <a:solidFill>
                  <a:srgbClr val="231971"/>
                </a:solidFill>
                <a:latin typeface="Outfit Extra Bold" pitchFamily="34" charset="0"/>
                <a:ea typeface="Outfit Extra Bold" pitchFamily="34" charset="-122"/>
                <a:cs typeface="Outfit Extra Bold" pitchFamily="34" charset="-120"/>
              </a:rPr>
              <a:t>Yadro Parchalanadi va Sintezi</a:t>
            </a:r>
            <a:endParaRPr lang="en-US" sz="5400" dirty="0"/>
          </a:p>
        </p:txBody>
      </p:sp>
      <p:pic>
        <p:nvPicPr>
          <p:cNvPr id="4" name="Image 1" descr="preencoded.png"/>
          <p:cNvPicPr>
            <a:picLocks noChangeAspect="1"/>
          </p:cNvPicPr>
          <p:nvPr/>
        </p:nvPicPr>
        <p:blipFill>
          <a:blip r:embed="rId4"/>
          <a:stretch>
            <a:fillRect/>
          </a:stretch>
        </p:blipFill>
        <p:spPr>
          <a:xfrm>
            <a:off x="6280190" y="3444240"/>
            <a:ext cx="566976" cy="566976"/>
          </a:xfrm>
          <a:prstGeom prst="rect">
            <a:avLst/>
          </a:prstGeom>
        </p:spPr>
      </p:pic>
      <p:sp>
        <p:nvSpPr>
          <p:cNvPr id="5" name="Text 1"/>
          <p:cNvSpPr/>
          <p:nvPr/>
        </p:nvSpPr>
        <p:spPr>
          <a:xfrm>
            <a:off x="6280190" y="4238030"/>
            <a:ext cx="2835235" cy="354330"/>
          </a:xfrm>
          <a:prstGeom prst="rect">
            <a:avLst/>
          </a:prstGeom>
          <a:noFill/>
          <a:ln/>
        </p:spPr>
        <p:txBody>
          <a:bodyPr wrap="none" lIns="0" tIns="0" rIns="0" bIns="0" rtlCol="0" anchor="t"/>
          <a:lstStyle/>
          <a:p>
            <a:pPr marL="0" indent="0" algn="l">
              <a:lnSpc>
                <a:spcPts val="2750"/>
              </a:lnSpc>
              <a:buNone/>
            </a:pPr>
            <a:r>
              <a:rPr lang="en-US" sz="2800" b="1" dirty="0">
                <a:solidFill>
                  <a:srgbClr val="2A2742"/>
                </a:solidFill>
                <a:latin typeface="Outfit Extra Bold" pitchFamily="34" charset="0"/>
                <a:ea typeface="Outfit Extra Bold" pitchFamily="34" charset="-122"/>
                <a:cs typeface="Outfit Extra Bold" pitchFamily="34" charset="-120"/>
              </a:rPr>
              <a:t>Yadro Parchalanadi</a:t>
            </a:r>
            <a:endParaRPr lang="en-US" sz="2800" dirty="0"/>
          </a:p>
        </p:txBody>
      </p:sp>
      <p:sp>
        <p:nvSpPr>
          <p:cNvPr id="6" name="Text 2"/>
          <p:cNvSpPr/>
          <p:nvPr/>
        </p:nvSpPr>
        <p:spPr>
          <a:xfrm>
            <a:off x="6280190" y="4728448"/>
            <a:ext cx="3608070" cy="1814513"/>
          </a:xfrm>
          <a:prstGeom prst="rect">
            <a:avLst/>
          </a:prstGeom>
          <a:noFill/>
          <a:ln/>
        </p:spPr>
        <p:txBody>
          <a:bodyPr wrap="square" lIns="0" tIns="0" rIns="0" bIns="0" rtlCol="0" anchor="t"/>
          <a:lstStyle/>
          <a:p>
            <a:pPr marL="0" indent="0" algn="l">
              <a:lnSpc>
                <a:spcPts val="2850"/>
              </a:lnSpc>
              <a:buNone/>
            </a:pPr>
            <a:r>
              <a:rPr lang="en-US" sz="2000" dirty="0">
                <a:solidFill>
                  <a:srgbClr val="2A2742"/>
                </a:solidFill>
                <a:latin typeface="Arimo" pitchFamily="34" charset="0"/>
                <a:ea typeface="Arimo" pitchFamily="34" charset="-122"/>
                <a:cs typeface="Arimo" pitchFamily="34" charset="-120"/>
              </a:rPr>
              <a:t>Ushbu jarayonda og'ir yadro engilroq yadrolarga bo'linadi va energiya chiqaradi. Bu jarayon uran va plutoniy kabi og'ir elementlarni ishlatishda qo'llaniladi.</a:t>
            </a:r>
            <a:endParaRPr lang="en-US" sz="2000" dirty="0"/>
          </a:p>
        </p:txBody>
      </p:sp>
      <p:pic>
        <p:nvPicPr>
          <p:cNvPr id="7" name="Image 2" descr="preencoded.png"/>
          <p:cNvPicPr>
            <a:picLocks noChangeAspect="1"/>
          </p:cNvPicPr>
          <p:nvPr/>
        </p:nvPicPr>
        <p:blipFill>
          <a:blip r:embed="rId5"/>
          <a:stretch>
            <a:fillRect/>
          </a:stretch>
        </p:blipFill>
        <p:spPr>
          <a:xfrm>
            <a:off x="10228421" y="3444240"/>
            <a:ext cx="566976" cy="566976"/>
          </a:xfrm>
          <a:prstGeom prst="rect">
            <a:avLst/>
          </a:prstGeom>
        </p:spPr>
      </p:pic>
      <p:sp>
        <p:nvSpPr>
          <p:cNvPr id="8" name="Text 3"/>
          <p:cNvSpPr/>
          <p:nvPr/>
        </p:nvSpPr>
        <p:spPr>
          <a:xfrm>
            <a:off x="10228421" y="4238030"/>
            <a:ext cx="2835235" cy="354330"/>
          </a:xfrm>
          <a:prstGeom prst="rect">
            <a:avLst/>
          </a:prstGeom>
          <a:noFill/>
          <a:ln/>
        </p:spPr>
        <p:txBody>
          <a:bodyPr wrap="none" lIns="0" tIns="0" rIns="0" bIns="0" rtlCol="0" anchor="t"/>
          <a:lstStyle/>
          <a:p>
            <a:pPr marL="0" indent="0" algn="l">
              <a:lnSpc>
                <a:spcPts val="2750"/>
              </a:lnSpc>
              <a:buNone/>
            </a:pPr>
            <a:r>
              <a:rPr lang="en-US" sz="2800" b="1" dirty="0">
                <a:solidFill>
                  <a:srgbClr val="2A2742"/>
                </a:solidFill>
                <a:latin typeface="Outfit Extra Bold" pitchFamily="34" charset="0"/>
                <a:ea typeface="Outfit Extra Bold" pitchFamily="34" charset="-122"/>
                <a:cs typeface="Outfit Extra Bold" pitchFamily="34" charset="-120"/>
              </a:rPr>
              <a:t>Yadro Sintezi</a:t>
            </a:r>
            <a:endParaRPr lang="en-US" sz="2800" dirty="0"/>
          </a:p>
        </p:txBody>
      </p:sp>
      <p:sp>
        <p:nvSpPr>
          <p:cNvPr id="9" name="Text 4"/>
          <p:cNvSpPr/>
          <p:nvPr/>
        </p:nvSpPr>
        <p:spPr>
          <a:xfrm>
            <a:off x="10228421" y="4728448"/>
            <a:ext cx="3608189" cy="1814513"/>
          </a:xfrm>
          <a:prstGeom prst="rect">
            <a:avLst/>
          </a:prstGeom>
          <a:noFill/>
          <a:ln/>
        </p:spPr>
        <p:txBody>
          <a:bodyPr wrap="square" lIns="0" tIns="0" rIns="0" bIns="0" rtlCol="0" anchor="t"/>
          <a:lstStyle/>
          <a:p>
            <a:pPr marL="0" indent="0" algn="l">
              <a:lnSpc>
                <a:spcPts val="2850"/>
              </a:lnSpc>
              <a:buNone/>
            </a:pPr>
            <a:r>
              <a:rPr lang="en-US" sz="2000" dirty="0">
                <a:solidFill>
                  <a:srgbClr val="2A2742"/>
                </a:solidFill>
                <a:latin typeface="Arimo" pitchFamily="34" charset="0"/>
                <a:ea typeface="Arimo" pitchFamily="34" charset="-122"/>
                <a:cs typeface="Arimo" pitchFamily="34" charset="-120"/>
              </a:rPr>
              <a:t>Engil yadrolar birlashib, og'irroq yadroni hosil qiladi va katta miqdorda energiya chiqaradi. Bu jarayon Quyosh va boshqa yulduzlarni quvvatlantiradi.</a:t>
            </a:r>
            <a:endParaRPr lang="en-US" sz="20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489240"/>
          </a:xfrm>
          <a:prstGeom prst="rect">
            <a:avLst/>
          </a:prstGeom>
        </p:spPr>
      </p:pic>
      <p:sp>
        <p:nvSpPr>
          <p:cNvPr id="3" name="Text 0"/>
          <p:cNvSpPr/>
          <p:nvPr/>
        </p:nvSpPr>
        <p:spPr>
          <a:xfrm>
            <a:off x="696992" y="3047048"/>
            <a:ext cx="7964329" cy="622340"/>
          </a:xfrm>
          <a:prstGeom prst="rect">
            <a:avLst/>
          </a:prstGeom>
          <a:noFill/>
          <a:ln/>
        </p:spPr>
        <p:txBody>
          <a:bodyPr wrap="none" lIns="0" tIns="0" rIns="0" bIns="0" rtlCol="0" anchor="t"/>
          <a:lstStyle/>
          <a:p>
            <a:pPr marL="0" indent="0">
              <a:lnSpc>
                <a:spcPts val="4900"/>
              </a:lnSpc>
              <a:buNone/>
            </a:pPr>
            <a:r>
              <a:rPr lang="en-US" sz="4400" b="1" dirty="0">
                <a:solidFill>
                  <a:srgbClr val="231971"/>
                </a:solidFill>
                <a:latin typeface="Outfit Extra Bold" pitchFamily="34" charset="0"/>
                <a:ea typeface="Outfit Extra Bold" pitchFamily="34" charset="-122"/>
                <a:cs typeface="Outfit Extra Bold" pitchFamily="34" charset="-120"/>
              </a:rPr>
              <a:t>Radioaktivlik va Yadro Kuchlanishi</a:t>
            </a:r>
            <a:endParaRPr lang="en-US" sz="4400" dirty="0"/>
          </a:p>
        </p:txBody>
      </p:sp>
      <p:sp>
        <p:nvSpPr>
          <p:cNvPr id="4" name="Shape 1"/>
          <p:cNvSpPr/>
          <p:nvPr/>
        </p:nvSpPr>
        <p:spPr>
          <a:xfrm>
            <a:off x="696992" y="5819894"/>
            <a:ext cx="13236416" cy="22860"/>
          </a:xfrm>
          <a:prstGeom prst="roundRect">
            <a:avLst>
              <a:gd name="adj" fmla="val 365886"/>
            </a:avLst>
          </a:prstGeom>
          <a:solidFill>
            <a:srgbClr val="BDB8DF"/>
          </a:solidFill>
          <a:ln/>
        </p:spPr>
      </p:sp>
      <p:sp>
        <p:nvSpPr>
          <p:cNvPr id="5" name="Shape 2"/>
          <p:cNvSpPr/>
          <p:nvPr/>
        </p:nvSpPr>
        <p:spPr>
          <a:xfrm>
            <a:off x="3944779" y="5122962"/>
            <a:ext cx="22860" cy="696992"/>
          </a:xfrm>
          <a:prstGeom prst="roundRect">
            <a:avLst>
              <a:gd name="adj" fmla="val 365886"/>
            </a:avLst>
          </a:prstGeom>
          <a:solidFill>
            <a:srgbClr val="BDB8DF"/>
          </a:solidFill>
          <a:ln/>
        </p:spPr>
      </p:sp>
      <p:sp>
        <p:nvSpPr>
          <p:cNvPr id="6" name="Shape 3"/>
          <p:cNvSpPr/>
          <p:nvPr/>
        </p:nvSpPr>
        <p:spPr>
          <a:xfrm>
            <a:off x="3732252" y="5595878"/>
            <a:ext cx="448032" cy="448032"/>
          </a:xfrm>
          <a:prstGeom prst="roundRect">
            <a:avLst>
              <a:gd name="adj" fmla="val 18669"/>
            </a:avLst>
          </a:prstGeom>
          <a:solidFill>
            <a:srgbClr val="E9E6FA"/>
          </a:solidFill>
          <a:ln w="7620">
            <a:solidFill>
              <a:srgbClr val="BDB8DF"/>
            </a:solidFill>
            <a:prstDash val="solid"/>
          </a:ln>
        </p:spPr>
      </p:sp>
      <p:sp>
        <p:nvSpPr>
          <p:cNvPr id="7" name="Text 4"/>
          <p:cNvSpPr/>
          <p:nvPr/>
        </p:nvSpPr>
        <p:spPr>
          <a:xfrm>
            <a:off x="3897987" y="5670530"/>
            <a:ext cx="116562" cy="298728"/>
          </a:xfrm>
          <a:prstGeom prst="rect">
            <a:avLst/>
          </a:prstGeom>
          <a:noFill/>
          <a:ln/>
        </p:spPr>
        <p:txBody>
          <a:bodyPr wrap="none" lIns="0" tIns="0" rIns="0" bIns="0" rtlCol="0" anchor="t"/>
          <a:lstStyle/>
          <a:p>
            <a:pPr marL="0" indent="0" algn="ctr">
              <a:lnSpc>
                <a:spcPts val="2350"/>
              </a:lnSpc>
              <a:buNone/>
            </a:pPr>
            <a:r>
              <a:rPr lang="en-US" sz="2800" b="1" dirty="0">
                <a:solidFill>
                  <a:srgbClr val="2A2742"/>
                </a:solidFill>
                <a:latin typeface="Outfit Extra Bold" pitchFamily="34" charset="0"/>
                <a:ea typeface="Outfit Extra Bold" pitchFamily="34" charset="-122"/>
                <a:cs typeface="Outfit Extra Bold" pitchFamily="34" charset="-120"/>
              </a:rPr>
              <a:t>1</a:t>
            </a:r>
            <a:endParaRPr lang="en-US" sz="2800" dirty="0"/>
          </a:p>
        </p:txBody>
      </p:sp>
      <p:sp>
        <p:nvSpPr>
          <p:cNvPr id="8" name="Text 5"/>
          <p:cNvSpPr/>
          <p:nvPr/>
        </p:nvSpPr>
        <p:spPr>
          <a:xfrm>
            <a:off x="896064" y="3967996"/>
            <a:ext cx="6120527" cy="955834"/>
          </a:xfrm>
          <a:prstGeom prst="rect">
            <a:avLst/>
          </a:prstGeom>
          <a:noFill/>
          <a:ln/>
        </p:spPr>
        <p:txBody>
          <a:bodyPr wrap="square" lIns="0" tIns="0" rIns="0" bIns="0" rtlCol="0" anchor="t"/>
          <a:lstStyle/>
          <a:p>
            <a:pPr marL="0" indent="0" algn="ctr">
              <a:lnSpc>
                <a:spcPts val="2500"/>
              </a:lnSpc>
              <a:buNone/>
            </a:pPr>
            <a:r>
              <a:rPr lang="en-US" dirty="0">
                <a:solidFill>
                  <a:srgbClr val="2A2742"/>
                </a:solidFill>
                <a:latin typeface="Arimo" pitchFamily="34" charset="0"/>
                <a:ea typeface="Arimo" pitchFamily="34" charset="-122"/>
                <a:cs typeface="Arimo" pitchFamily="34" charset="-120"/>
              </a:rPr>
              <a:t>Radioaktivlik - bu yadro barqarorligini saqlash uchun o'z-o'zidan energiya chiqaradigan yadrolarni anglatadi. Ushbu energiya alfa, beta va gamma nurlanishlari shaklida chiqariladi.</a:t>
            </a:r>
            <a:endParaRPr lang="en-US" dirty="0"/>
          </a:p>
        </p:txBody>
      </p:sp>
      <p:sp>
        <p:nvSpPr>
          <p:cNvPr id="9" name="Shape 6"/>
          <p:cNvSpPr/>
          <p:nvPr/>
        </p:nvSpPr>
        <p:spPr>
          <a:xfrm>
            <a:off x="7303651" y="5819835"/>
            <a:ext cx="22860" cy="696992"/>
          </a:xfrm>
          <a:prstGeom prst="roundRect">
            <a:avLst>
              <a:gd name="adj" fmla="val 365886"/>
            </a:avLst>
          </a:prstGeom>
          <a:solidFill>
            <a:srgbClr val="BDB8DF"/>
          </a:solidFill>
          <a:ln/>
        </p:spPr>
      </p:sp>
      <p:sp>
        <p:nvSpPr>
          <p:cNvPr id="10" name="Shape 7"/>
          <p:cNvSpPr/>
          <p:nvPr/>
        </p:nvSpPr>
        <p:spPr>
          <a:xfrm>
            <a:off x="7091124" y="5595878"/>
            <a:ext cx="448032" cy="448032"/>
          </a:xfrm>
          <a:prstGeom prst="roundRect">
            <a:avLst>
              <a:gd name="adj" fmla="val 18669"/>
            </a:avLst>
          </a:prstGeom>
          <a:solidFill>
            <a:srgbClr val="E9E6FA"/>
          </a:solidFill>
          <a:ln w="7620">
            <a:solidFill>
              <a:srgbClr val="BDB8DF"/>
            </a:solidFill>
            <a:prstDash val="solid"/>
          </a:ln>
        </p:spPr>
      </p:sp>
      <p:sp>
        <p:nvSpPr>
          <p:cNvPr id="11" name="Text 8"/>
          <p:cNvSpPr/>
          <p:nvPr/>
        </p:nvSpPr>
        <p:spPr>
          <a:xfrm>
            <a:off x="7229118" y="5670530"/>
            <a:ext cx="172045" cy="298728"/>
          </a:xfrm>
          <a:prstGeom prst="rect">
            <a:avLst/>
          </a:prstGeom>
          <a:noFill/>
          <a:ln/>
        </p:spPr>
        <p:txBody>
          <a:bodyPr wrap="none" lIns="0" tIns="0" rIns="0" bIns="0" rtlCol="0" anchor="t"/>
          <a:lstStyle/>
          <a:p>
            <a:pPr marL="0" indent="0" algn="ctr">
              <a:lnSpc>
                <a:spcPts val="2350"/>
              </a:lnSpc>
              <a:buNone/>
            </a:pPr>
            <a:r>
              <a:rPr lang="en-US" sz="2800" b="1" dirty="0">
                <a:solidFill>
                  <a:srgbClr val="2A2742"/>
                </a:solidFill>
                <a:latin typeface="Outfit Extra Bold" pitchFamily="34" charset="0"/>
                <a:ea typeface="Outfit Extra Bold" pitchFamily="34" charset="-122"/>
                <a:cs typeface="Outfit Extra Bold" pitchFamily="34" charset="-120"/>
              </a:rPr>
              <a:t>2</a:t>
            </a:r>
            <a:endParaRPr lang="en-US" sz="2800" dirty="0"/>
          </a:p>
        </p:txBody>
      </p:sp>
      <p:sp>
        <p:nvSpPr>
          <p:cNvPr id="12" name="Text 9"/>
          <p:cNvSpPr/>
          <p:nvPr/>
        </p:nvSpPr>
        <p:spPr>
          <a:xfrm>
            <a:off x="4254937" y="6715958"/>
            <a:ext cx="6120527" cy="955834"/>
          </a:xfrm>
          <a:prstGeom prst="rect">
            <a:avLst/>
          </a:prstGeom>
          <a:noFill/>
          <a:ln/>
        </p:spPr>
        <p:txBody>
          <a:bodyPr wrap="square" lIns="0" tIns="0" rIns="0" bIns="0" rtlCol="0" anchor="t"/>
          <a:lstStyle/>
          <a:p>
            <a:pPr marL="0" indent="0" algn="ctr">
              <a:lnSpc>
                <a:spcPts val="2500"/>
              </a:lnSpc>
              <a:buNone/>
            </a:pPr>
            <a:r>
              <a:rPr lang="en-US" dirty="0">
                <a:solidFill>
                  <a:srgbClr val="2A2742"/>
                </a:solidFill>
                <a:latin typeface="Arimo" pitchFamily="34" charset="0"/>
                <a:ea typeface="Arimo" pitchFamily="34" charset="-122"/>
                <a:cs typeface="Arimo" pitchFamily="34" charset="-120"/>
              </a:rPr>
              <a:t>Radioaktiv parchalanish turli tezlikda sodir bo'ladi va uni yarim yemirilish vaqti bilan o'lchanadi. Yarim yemirilish vaqti - bu radioaktiv moddaning yarmigacha parchalanishi uchun zarur bo'lgan vaqtdir.</a:t>
            </a:r>
            <a:endParaRPr lang="en-US" dirty="0"/>
          </a:p>
        </p:txBody>
      </p:sp>
      <p:sp>
        <p:nvSpPr>
          <p:cNvPr id="13" name="Shape 10"/>
          <p:cNvSpPr/>
          <p:nvPr/>
        </p:nvSpPr>
        <p:spPr>
          <a:xfrm>
            <a:off x="10662523" y="5122962"/>
            <a:ext cx="22860" cy="696992"/>
          </a:xfrm>
          <a:prstGeom prst="roundRect">
            <a:avLst>
              <a:gd name="adj" fmla="val 365886"/>
            </a:avLst>
          </a:prstGeom>
          <a:solidFill>
            <a:srgbClr val="BDB8DF"/>
          </a:solidFill>
          <a:ln/>
        </p:spPr>
      </p:sp>
      <p:sp>
        <p:nvSpPr>
          <p:cNvPr id="14" name="Shape 11"/>
          <p:cNvSpPr/>
          <p:nvPr/>
        </p:nvSpPr>
        <p:spPr>
          <a:xfrm>
            <a:off x="10449997" y="5595878"/>
            <a:ext cx="448032" cy="448032"/>
          </a:xfrm>
          <a:prstGeom prst="roundRect">
            <a:avLst>
              <a:gd name="adj" fmla="val 18669"/>
            </a:avLst>
          </a:prstGeom>
          <a:solidFill>
            <a:srgbClr val="E9E6FA"/>
          </a:solidFill>
          <a:ln w="7620">
            <a:solidFill>
              <a:srgbClr val="BDB8DF"/>
            </a:solidFill>
            <a:prstDash val="solid"/>
          </a:ln>
        </p:spPr>
      </p:sp>
      <p:sp>
        <p:nvSpPr>
          <p:cNvPr id="15" name="Text 12"/>
          <p:cNvSpPr/>
          <p:nvPr/>
        </p:nvSpPr>
        <p:spPr>
          <a:xfrm>
            <a:off x="10588943" y="5670530"/>
            <a:ext cx="170021" cy="298728"/>
          </a:xfrm>
          <a:prstGeom prst="rect">
            <a:avLst/>
          </a:prstGeom>
          <a:noFill/>
          <a:ln/>
        </p:spPr>
        <p:txBody>
          <a:bodyPr wrap="none" lIns="0" tIns="0" rIns="0" bIns="0" rtlCol="0" anchor="t"/>
          <a:lstStyle/>
          <a:p>
            <a:pPr marL="0" indent="0" algn="ctr">
              <a:lnSpc>
                <a:spcPts val="2350"/>
              </a:lnSpc>
              <a:buNone/>
            </a:pPr>
            <a:r>
              <a:rPr lang="en-US" sz="2800" b="1" dirty="0">
                <a:solidFill>
                  <a:srgbClr val="2A2742"/>
                </a:solidFill>
                <a:latin typeface="Outfit Extra Bold" pitchFamily="34" charset="0"/>
                <a:ea typeface="Outfit Extra Bold" pitchFamily="34" charset="-122"/>
                <a:cs typeface="Outfit Extra Bold" pitchFamily="34" charset="-120"/>
              </a:rPr>
              <a:t>3</a:t>
            </a:r>
            <a:endParaRPr lang="en-US" sz="2800" dirty="0"/>
          </a:p>
        </p:txBody>
      </p:sp>
      <p:sp>
        <p:nvSpPr>
          <p:cNvPr id="16" name="Text 13"/>
          <p:cNvSpPr/>
          <p:nvPr/>
        </p:nvSpPr>
        <p:spPr>
          <a:xfrm>
            <a:off x="7613809" y="3967996"/>
            <a:ext cx="6120527" cy="955834"/>
          </a:xfrm>
          <a:prstGeom prst="rect">
            <a:avLst/>
          </a:prstGeom>
          <a:noFill/>
          <a:ln/>
        </p:spPr>
        <p:txBody>
          <a:bodyPr wrap="square" lIns="0" tIns="0" rIns="0" bIns="0" rtlCol="0" anchor="t"/>
          <a:lstStyle/>
          <a:p>
            <a:pPr marL="0" indent="0" algn="ctr">
              <a:lnSpc>
                <a:spcPts val="2500"/>
              </a:lnSpc>
              <a:buNone/>
            </a:pPr>
            <a:r>
              <a:rPr lang="en-US" dirty="0">
                <a:solidFill>
                  <a:srgbClr val="2A2742"/>
                </a:solidFill>
                <a:latin typeface="Arimo" pitchFamily="34" charset="0"/>
                <a:ea typeface="Arimo" pitchFamily="34" charset="-122"/>
                <a:cs typeface="Arimo" pitchFamily="34" charset="-120"/>
              </a:rPr>
              <a:t>Radioaktivlikning foydali tomonlari ham mavjud. U tibbiyotda diagnostika va davolash uchun, sanoatda materiallarni tekshirish uchun va arxeologiyada tarixni o'rganish uchun qo'llaniladi.</a:t>
            </a:r>
            <a:endParaRPr 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02680" y="989052"/>
            <a:ext cx="5116354" cy="639485"/>
          </a:xfrm>
          <a:prstGeom prst="rect">
            <a:avLst/>
          </a:prstGeom>
          <a:noFill/>
          <a:ln/>
        </p:spPr>
        <p:txBody>
          <a:bodyPr wrap="none" lIns="0" tIns="0" rIns="0" bIns="0" rtlCol="0" anchor="t"/>
          <a:lstStyle/>
          <a:p>
            <a:pPr marL="0" indent="0">
              <a:lnSpc>
                <a:spcPts val="5000"/>
              </a:lnSpc>
              <a:buNone/>
            </a:pPr>
            <a:r>
              <a:rPr lang="en-US" sz="4800" b="1" dirty="0">
                <a:solidFill>
                  <a:srgbClr val="231971"/>
                </a:solidFill>
                <a:latin typeface="Outfit Extra Bold" pitchFamily="34" charset="0"/>
                <a:ea typeface="Outfit Extra Bold" pitchFamily="34" charset="-122"/>
                <a:cs typeface="Outfit Extra Bold" pitchFamily="34" charset="-120"/>
              </a:rPr>
              <a:t>Yadro Energetikasi</a:t>
            </a:r>
            <a:endParaRPr lang="en-US" sz="4800" dirty="0"/>
          </a:p>
        </p:txBody>
      </p:sp>
      <p:pic>
        <p:nvPicPr>
          <p:cNvPr id="4" name="Image 1" descr="preencoded.png"/>
          <p:cNvPicPr>
            <a:picLocks noChangeAspect="1"/>
          </p:cNvPicPr>
          <p:nvPr/>
        </p:nvPicPr>
        <p:blipFill>
          <a:blip r:embed="rId4"/>
          <a:stretch>
            <a:fillRect/>
          </a:stretch>
        </p:blipFill>
        <p:spPr>
          <a:xfrm>
            <a:off x="6202680" y="1935480"/>
            <a:ext cx="1023223" cy="1833920"/>
          </a:xfrm>
          <a:prstGeom prst="rect">
            <a:avLst/>
          </a:prstGeom>
        </p:spPr>
      </p:pic>
      <p:sp>
        <p:nvSpPr>
          <p:cNvPr id="5" name="Text 1"/>
          <p:cNvSpPr/>
          <p:nvPr/>
        </p:nvSpPr>
        <p:spPr>
          <a:xfrm>
            <a:off x="7532846" y="2140029"/>
            <a:ext cx="3904536" cy="319802"/>
          </a:xfrm>
          <a:prstGeom prst="rect">
            <a:avLst/>
          </a:prstGeom>
          <a:noFill/>
          <a:ln/>
        </p:spPr>
        <p:txBody>
          <a:bodyPr wrap="none" lIns="0" tIns="0" rIns="0" bIns="0" rtlCol="0" anchor="t"/>
          <a:lstStyle/>
          <a:p>
            <a:pPr marL="0" indent="0" algn="l">
              <a:lnSpc>
                <a:spcPts val="2500"/>
              </a:lnSpc>
              <a:buNone/>
            </a:pPr>
            <a:r>
              <a:rPr lang="en-US" sz="2800" b="1" dirty="0">
                <a:solidFill>
                  <a:srgbClr val="2A2742"/>
                </a:solidFill>
                <a:latin typeface="Outfit Extra Bold" pitchFamily="34" charset="0"/>
                <a:ea typeface="Outfit Extra Bold" pitchFamily="34" charset="-122"/>
                <a:cs typeface="Outfit Extra Bold" pitchFamily="34" charset="-120"/>
              </a:rPr>
              <a:t>Yadro Energiyasining Afzalliklari</a:t>
            </a:r>
            <a:endParaRPr lang="en-US" sz="2800" dirty="0"/>
          </a:p>
        </p:txBody>
      </p:sp>
      <p:sp>
        <p:nvSpPr>
          <p:cNvPr id="6" name="Text 2"/>
          <p:cNvSpPr/>
          <p:nvPr/>
        </p:nvSpPr>
        <p:spPr>
          <a:xfrm>
            <a:off x="7532846" y="2582585"/>
            <a:ext cx="6381274" cy="982266"/>
          </a:xfrm>
          <a:prstGeom prst="rect">
            <a:avLst/>
          </a:prstGeom>
          <a:noFill/>
          <a:ln/>
        </p:spPr>
        <p:txBody>
          <a:bodyPr wrap="square" lIns="0" tIns="0" rIns="0" bIns="0" rtlCol="0" anchor="t"/>
          <a:lstStyle/>
          <a:p>
            <a:pPr marL="0" indent="0" algn="l">
              <a:lnSpc>
                <a:spcPts val="2550"/>
              </a:lnSpc>
              <a:buNone/>
            </a:pPr>
            <a:r>
              <a:rPr lang="en-US" sz="2000" dirty="0">
                <a:solidFill>
                  <a:srgbClr val="2A2742"/>
                </a:solidFill>
                <a:latin typeface="Arimo" pitchFamily="34" charset="0"/>
                <a:ea typeface="Arimo" pitchFamily="34" charset="-122"/>
                <a:cs typeface="Arimo" pitchFamily="34" charset="-120"/>
              </a:rPr>
              <a:t>Yadro energetikasi ekologik jihatdan toza energiya manbai bo'lib, karbonat angidrid gazining chiqindilarini kamaytiradi. Yadro yoqilg'isi juda zichdir va u ko'p miqdorda energiya ishlab chiqarishi mumkin.</a:t>
            </a:r>
            <a:endParaRPr lang="en-US" sz="2000" dirty="0"/>
          </a:p>
        </p:txBody>
      </p:sp>
      <p:pic>
        <p:nvPicPr>
          <p:cNvPr id="7" name="Image 2" descr="preencoded.png"/>
          <p:cNvPicPr>
            <a:picLocks noChangeAspect="1"/>
          </p:cNvPicPr>
          <p:nvPr/>
        </p:nvPicPr>
        <p:blipFill>
          <a:blip r:embed="rId5"/>
          <a:stretch>
            <a:fillRect/>
          </a:stretch>
        </p:blipFill>
        <p:spPr>
          <a:xfrm>
            <a:off x="6202680" y="3769400"/>
            <a:ext cx="1023223" cy="1637228"/>
          </a:xfrm>
          <a:prstGeom prst="rect">
            <a:avLst/>
          </a:prstGeom>
        </p:spPr>
      </p:pic>
      <p:sp>
        <p:nvSpPr>
          <p:cNvPr id="8" name="Text 3"/>
          <p:cNvSpPr/>
          <p:nvPr/>
        </p:nvSpPr>
        <p:spPr>
          <a:xfrm>
            <a:off x="7532846" y="3973949"/>
            <a:ext cx="4172545" cy="319802"/>
          </a:xfrm>
          <a:prstGeom prst="rect">
            <a:avLst/>
          </a:prstGeom>
          <a:noFill/>
          <a:ln/>
        </p:spPr>
        <p:txBody>
          <a:bodyPr wrap="none" lIns="0" tIns="0" rIns="0" bIns="0" rtlCol="0" anchor="t"/>
          <a:lstStyle/>
          <a:p>
            <a:pPr marL="0" indent="0" algn="l">
              <a:lnSpc>
                <a:spcPts val="2500"/>
              </a:lnSpc>
              <a:buNone/>
            </a:pPr>
            <a:r>
              <a:rPr lang="en-US" sz="2800" b="1" dirty="0">
                <a:solidFill>
                  <a:srgbClr val="2A2742"/>
                </a:solidFill>
                <a:latin typeface="Outfit Extra Bold" pitchFamily="34" charset="0"/>
                <a:ea typeface="Outfit Extra Bold" pitchFamily="34" charset="-122"/>
                <a:cs typeface="Outfit Extra Bold" pitchFamily="34" charset="-120"/>
              </a:rPr>
              <a:t>Yadro Energiyasining Kamchiliklari</a:t>
            </a:r>
            <a:endParaRPr lang="en-US" sz="2800" dirty="0"/>
          </a:p>
        </p:txBody>
      </p:sp>
      <p:sp>
        <p:nvSpPr>
          <p:cNvPr id="9" name="Text 4"/>
          <p:cNvSpPr/>
          <p:nvPr/>
        </p:nvSpPr>
        <p:spPr>
          <a:xfrm>
            <a:off x="7532846" y="4416504"/>
            <a:ext cx="6381274" cy="654844"/>
          </a:xfrm>
          <a:prstGeom prst="rect">
            <a:avLst/>
          </a:prstGeom>
          <a:noFill/>
          <a:ln/>
        </p:spPr>
        <p:txBody>
          <a:bodyPr wrap="square" lIns="0" tIns="0" rIns="0" bIns="0" rtlCol="0" anchor="t"/>
          <a:lstStyle/>
          <a:p>
            <a:pPr marL="0" indent="0" algn="l">
              <a:lnSpc>
                <a:spcPts val="2550"/>
              </a:lnSpc>
              <a:buNone/>
            </a:pPr>
            <a:r>
              <a:rPr lang="en-US" sz="2000" dirty="0">
                <a:solidFill>
                  <a:srgbClr val="2A2742"/>
                </a:solidFill>
                <a:latin typeface="Arimo" pitchFamily="34" charset="0"/>
                <a:ea typeface="Arimo" pitchFamily="34" charset="-122"/>
                <a:cs typeface="Arimo" pitchFamily="34" charset="-120"/>
              </a:rPr>
              <a:t>Yadro chiqindilari radioaktivdir va xavfsiz tarzda saqlashni talab qiladi. Yadro reaktorlari portlashi va radioaktiv ifloslanish xavfi mavjud.</a:t>
            </a:r>
            <a:endParaRPr lang="en-US" sz="2000" dirty="0"/>
          </a:p>
        </p:txBody>
      </p:sp>
      <p:pic>
        <p:nvPicPr>
          <p:cNvPr id="10" name="Image 3" descr="preencoded.png"/>
          <p:cNvPicPr>
            <a:picLocks noChangeAspect="1"/>
          </p:cNvPicPr>
          <p:nvPr/>
        </p:nvPicPr>
        <p:blipFill>
          <a:blip r:embed="rId6"/>
          <a:stretch>
            <a:fillRect/>
          </a:stretch>
        </p:blipFill>
        <p:spPr>
          <a:xfrm>
            <a:off x="6202680" y="5406628"/>
            <a:ext cx="1023223" cy="1833920"/>
          </a:xfrm>
          <a:prstGeom prst="rect">
            <a:avLst/>
          </a:prstGeom>
        </p:spPr>
      </p:pic>
      <p:sp>
        <p:nvSpPr>
          <p:cNvPr id="11" name="Text 5"/>
          <p:cNvSpPr/>
          <p:nvPr/>
        </p:nvSpPr>
        <p:spPr>
          <a:xfrm>
            <a:off x="7532846" y="5611177"/>
            <a:ext cx="3270528" cy="319802"/>
          </a:xfrm>
          <a:prstGeom prst="rect">
            <a:avLst/>
          </a:prstGeom>
          <a:noFill/>
          <a:ln/>
        </p:spPr>
        <p:txBody>
          <a:bodyPr wrap="none" lIns="0" tIns="0" rIns="0" bIns="0" rtlCol="0" anchor="t"/>
          <a:lstStyle/>
          <a:p>
            <a:pPr marL="0" indent="0" algn="l">
              <a:lnSpc>
                <a:spcPts val="2500"/>
              </a:lnSpc>
              <a:buNone/>
            </a:pPr>
            <a:r>
              <a:rPr lang="en-US" sz="2800" b="1" dirty="0">
                <a:solidFill>
                  <a:srgbClr val="2A2742"/>
                </a:solidFill>
                <a:latin typeface="Outfit Extra Bold" pitchFamily="34" charset="0"/>
                <a:ea typeface="Outfit Extra Bold" pitchFamily="34" charset="-122"/>
                <a:cs typeface="Outfit Extra Bold" pitchFamily="34" charset="-120"/>
              </a:rPr>
              <a:t>Kelajakda Yadro Energiyasi</a:t>
            </a:r>
            <a:endParaRPr lang="en-US" sz="2800" dirty="0"/>
          </a:p>
        </p:txBody>
      </p:sp>
      <p:sp>
        <p:nvSpPr>
          <p:cNvPr id="12" name="Text 6"/>
          <p:cNvSpPr/>
          <p:nvPr/>
        </p:nvSpPr>
        <p:spPr>
          <a:xfrm>
            <a:off x="7532846" y="6053733"/>
            <a:ext cx="6381274" cy="982266"/>
          </a:xfrm>
          <a:prstGeom prst="rect">
            <a:avLst/>
          </a:prstGeom>
          <a:noFill/>
          <a:ln/>
        </p:spPr>
        <p:txBody>
          <a:bodyPr wrap="square" lIns="0" tIns="0" rIns="0" bIns="0" rtlCol="0" anchor="t"/>
          <a:lstStyle/>
          <a:p>
            <a:pPr marL="0" indent="0" algn="l">
              <a:lnSpc>
                <a:spcPts val="2550"/>
              </a:lnSpc>
              <a:buNone/>
            </a:pPr>
            <a:r>
              <a:rPr lang="en-US" sz="2000" dirty="0">
                <a:solidFill>
                  <a:srgbClr val="2A2742"/>
                </a:solidFill>
                <a:latin typeface="Arimo" pitchFamily="34" charset="0"/>
                <a:ea typeface="Arimo" pitchFamily="34" charset="-122"/>
                <a:cs typeface="Arimo" pitchFamily="34" charset="-120"/>
              </a:rPr>
              <a:t>Yadro energetikasi kelajakda toza va barqaror energiya manbai bo'lish imkoniyatiga ega. Biroq, xavfsizlik, chiqindilarni boshqarish va tarqatish masalalarini hal qilish muhimdir.</a:t>
            </a:r>
            <a:endParaRPr lang="en-US" sz="20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574953" y="588645"/>
            <a:ext cx="4107537" cy="513398"/>
          </a:xfrm>
          <a:prstGeom prst="rect">
            <a:avLst/>
          </a:prstGeom>
          <a:noFill/>
          <a:ln/>
        </p:spPr>
        <p:txBody>
          <a:bodyPr wrap="none" lIns="0" tIns="0" rIns="0" bIns="0" rtlCol="0" anchor="t"/>
          <a:lstStyle/>
          <a:p>
            <a:pPr marL="0" indent="0">
              <a:lnSpc>
                <a:spcPts val="4000"/>
              </a:lnSpc>
              <a:buNone/>
            </a:pPr>
            <a:r>
              <a:rPr lang="en-US" sz="4000" b="1" dirty="0">
                <a:solidFill>
                  <a:srgbClr val="231971"/>
                </a:solidFill>
                <a:latin typeface="Outfit Extra Bold" pitchFamily="34" charset="0"/>
                <a:ea typeface="Outfit Extra Bold" pitchFamily="34" charset="-122"/>
                <a:cs typeface="Outfit Extra Bold" pitchFamily="34" charset="-120"/>
              </a:rPr>
              <a:t>Yadro Reaktorlari</a:t>
            </a:r>
            <a:endParaRPr lang="en-US" sz="4000" dirty="0"/>
          </a:p>
        </p:txBody>
      </p:sp>
      <p:pic>
        <p:nvPicPr>
          <p:cNvPr id="3" name="Image 0" descr="preencoded.png"/>
          <p:cNvPicPr>
            <a:picLocks noChangeAspect="1"/>
          </p:cNvPicPr>
          <p:nvPr/>
        </p:nvPicPr>
        <p:blipFill>
          <a:blip r:embed="rId3"/>
          <a:stretch>
            <a:fillRect/>
          </a:stretch>
        </p:blipFill>
        <p:spPr>
          <a:xfrm>
            <a:off x="3277791" y="1430536"/>
            <a:ext cx="1334453" cy="1209318"/>
          </a:xfrm>
          <a:prstGeom prst="rect">
            <a:avLst/>
          </a:prstGeom>
        </p:spPr>
      </p:pic>
      <p:sp>
        <p:nvSpPr>
          <p:cNvPr id="4" name="Text 1"/>
          <p:cNvSpPr/>
          <p:nvPr/>
        </p:nvSpPr>
        <p:spPr>
          <a:xfrm>
            <a:off x="3904893" y="2027515"/>
            <a:ext cx="80129" cy="328613"/>
          </a:xfrm>
          <a:prstGeom prst="rect">
            <a:avLst/>
          </a:prstGeom>
          <a:noFill/>
          <a:ln/>
        </p:spPr>
        <p:txBody>
          <a:bodyPr wrap="none" lIns="0" tIns="0" rIns="0" bIns="0" rtlCol="0" anchor="t"/>
          <a:lstStyle/>
          <a:p>
            <a:pPr marL="0" indent="0" algn="ctr">
              <a:lnSpc>
                <a:spcPts val="2550"/>
              </a:lnSpc>
              <a:buNone/>
            </a:pPr>
            <a:r>
              <a:rPr lang="en-US" sz="2000" b="1" dirty="0">
                <a:solidFill>
                  <a:srgbClr val="2A2742"/>
                </a:solidFill>
                <a:latin typeface="Outfit Extra Bold" pitchFamily="34" charset="0"/>
                <a:ea typeface="Outfit Extra Bold" pitchFamily="34" charset="-122"/>
                <a:cs typeface="Outfit Extra Bold" pitchFamily="34" charset="-120"/>
              </a:rPr>
              <a:t>1</a:t>
            </a:r>
            <a:endParaRPr lang="en-US" sz="2000" dirty="0"/>
          </a:p>
        </p:txBody>
      </p:sp>
      <p:sp>
        <p:nvSpPr>
          <p:cNvPr id="5" name="Text 2"/>
          <p:cNvSpPr/>
          <p:nvPr/>
        </p:nvSpPr>
        <p:spPr>
          <a:xfrm>
            <a:off x="4776430" y="1594723"/>
            <a:ext cx="2053709" cy="256699"/>
          </a:xfrm>
          <a:prstGeom prst="rect">
            <a:avLst/>
          </a:prstGeom>
          <a:noFill/>
          <a:ln/>
        </p:spPr>
        <p:txBody>
          <a:bodyPr wrap="none" lIns="0" tIns="0" rIns="0" bIns="0" rtlCol="0" anchor="t"/>
          <a:lstStyle/>
          <a:p>
            <a:pPr marL="0" indent="0" algn="l">
              <a:lnSpc>
                <a:spcPts val="2000"/>
              </a:lnSpc>
              <a:buNone/>
            </a:pPr>
            <a:r>
              <a:rPr lang="en-US" sz="2000" b="1" dirty="0">
                <a:solidFill>
                  <a:srgbClr val="2A2742"/>
                </a:solidFill>
                <a:latin typeface="Outfit Extra Bold" pitchFamily="34" charset="0"/>
                <a:ea typeface="Outfit Extra Bold" pitchFamily="34" charset="-122"/>
                <a:cs typeface="Outfit Extra Bold" pitchFamily="34" charset="-120"/>
              </a:rPr>
              <a:t>Yadro Yoqilg'isi</a:t>
            </a:r>
            <a:endParaRPr lang="en-US" sz="2000" dirty="0"/>
          </a:p>
        </p:txBody>
      </p:sp>
      <p:sp>
        <p:nvSpPr>
          <p:cNvPr id="6" name="Text 3"/>
          <p:cNvSpPr/>
          <p:nvPr/>
        </p:nvSpPr>
        <p:spPr>
          <a:xfrm>
            <a:off x="4776430" y="1949887"/>
            <a:ext cx="9114830" cy="525780"/>
          </a:xfrm>
          <a:prstGeom prst="rect">
            <a:avLst/>
          </a:prstGeom>
          <a:noFill/>
          <a:ln/>
        </p:spPr>
        <p:txBody>
          <a:bodyPr wrap="square" lIns="0" tIns="0" rIns="0" bIns="0" rtlCol="0" anchor="t"/>
          <a:lstStyle/>
          <a:p>
            <a:pPr marL="0" indent="0" algn="l">
              <a:lnSpc>
                <a:spcPts val="2050"/>
              </a:lnSpc>
              <a:buNone/>
            </a:pPr>
            <a:r>
              <a:rPr lang="en-US" sz="1600" dirty="0">
                <a:solidFill>
                  <a:srgbClr val="2A2742"/>
                </a:solidFill>
                <a:latin typeface="Arimo" pitchFamily="34" charset="0"/>
                <a:ea typeface="Arimo" pitchFamily="34" charset="-122"/>
                <a:cs typeface="Arimo" pitchFamily="34" charset="-120"/>
              </a:rPr>
              <a:t>Yadro reaktorlarida uran yoki plutoniy kabi radioaktiv yoqilg'idan foydalaniladi. Ushbu yoqilg'ilarni yadro reaksiyalarni boshqarish uchun ishlatiladi.</a:t>
            </a:r>
            <a:endParaRPr lang="en-US" sz="1600" dirty="0"/>
          </a:p>
        </p:txBody>
      </p:sp>
      <p:sp>
        <p:nvSpPr>
          <p:cNvPr id="7" name="Shape 4"/>
          <p:cNvSpPr/>
          <p:nvPr/>
        </p:nvSpPr>
        <p:spPr>
          <a:xfrm>
            <a:off x="4653201" y="2650808"/>
            <a:ext cx="9361289" cy="11430"/>
          </a:xfrm>
          <a:prstGeom prst="roundRect">
            <a:avLst>
              <a:gd name="adj" fmla="val 603734"/>
            </a:avLst>
          </a:prstGeom>
          <a:solidFill>
            <a:srgbClr val="BDB8DF"/>
          </a:solidFill>
          <a:ln/>
        </p:spPr>
      </p:sp>
      <p:pic>
        <p:nvPicPr>
          <p:cNvPr id="8" name="Image 1" descr="preencoded.png"/>
          <p:cNvPicPr>
            <a:picLocks noChangeAspect="1"/>
          </p:cNvPicPr>
          <p:nvPr/>
        </p:nvPicPr>
        <p:blipFill>
          <a:blip r:embed="rId4"/>
          <a:stretch>
            <a:fillRect/>
          </a:stretch>
        </p:blipFill>
        <p:spPr>
          <a:xfrm>
            <a:off x="2610445" y="2680811"/>
            <a:ext cx="2669024" cy="1209318"/>
          </a:xfrm>
          <a:prstGeom prst="rect">
            <a:avLst/>
          </a:prstGeom>
        </p:spPr>
      </p:pic>
      <p:sp>
        <p:nvSpPr>
          <p:cNvPr id="9" name="Text 5"/>
          <p:cNvSpPr/>
          <p:nvPr/>
        </p:nvSpPr>
        <p:spPr>
          <a:xfrm>
            <a:off x="3885724" y="3121104"/>
            <a:ext cx="118348" cy="328613"/>
          </a:xfrm>
          <a:prstGeom prst="rect">
            <a:avLst/>
          </a:prstGeom>
          <a:noFill/>
          <a:ln/>
        </p:spPr>
        <p:txBody>
          <a:bodyPr wrap="none" lIns="0" tIns="0" rIns="0" bIns="0" rtlCol="0" anchor="t"/>
          <a:lstStyle/>
          <a:p>
            <a:pPr marL="0" indent="0" algn="ctr">
              <a:lnSpc>
                <a:spcPts val="2550"/>
              </a:lnSpc>
              <a:buNone/>
            </a:pPr>
            <a:r>
              <a:rPr lang="en-US" sz="2000" b="1" dirty="0">
                <a:solidFill>
                  <a:srgbClr val="2A2742"/>
                </a:solidFill>
                <a:latin typeface="Outfit Extra Bold" pitchFamily="34" charset="0"/>
                <a:ea typeface="Outfit Extra Bold" pitchFamily="34" charset="-122"/>
                <a:cs typeface="Outfit Extra Bold" pitchFamily="34" charset="-120"/>
              </a:rPr>
              <a:t>2</a:t>
            </a:r>
            <a:endParaRPr lang="en-US" sz="2000" dirty="0"/>
          </a:p>
        </p:txBody>
      </p:sp>
      <p:sp>
        <p:nvSpPr>
          <p:cNvPr id="10" name="Text 6"/>
          <p:cNvSpPr/>
          <p:nvPr/>
        </p:nvSpPr>
        <p:spPr>
          <a:xfrm>
            <a:off x="5443657" y="2844998"/>
            <a:ext cx="2053709" cy="256699"/>
          </a:xfrm>
          <a:prstGeom prst="rect">
            <a:avLst/>
          </a:prstGeom>
          <a:noFill/>
          <a:ln/>
        </p:spPr>
        <p:txBody>
          <a:bodyPr wrap="none" lIns="0" tIns="0" rIns="0" bIns="0" rtlCol="0" anchor="t"/>
          <a:lstStyle/>
          <a:p>
            <a:pPr marL="0" indent="0" algn="l">
              <a:lnSpc>
                <a:spcPts val="2000"/>
              </a:lnSpc>
              <a:buNone/>
            </a:pPr>
            <a:r>
              <a:rPr lang="en-US" sz="2000" b="1" dirty="0">
                <a:solidFill>
                  <a:srgbClr val="2A2742"/>
                </a:solidFill>
                <a:latin typeface="Outfit Extra Bold" pitchFamily="34" charset="0"/>
                <a:ea typeface="Outfit Extra Bold" pitchFamily="34" charset="-122"/>
                <a:cs typeface="Outfit Extra Bold" pitchFamily="34" charset="-120"/>
              </a:rPr>
              <a:t>Reaktor Yadrosi</a:t>
            </a:r>
            <a:endParaRPr lang="en-US" sz="2000" dirty="0"/>
          </a:p>
        </p:txBody>
      </p:sp>
      <p:sp>
        <p:nvSpPr>
          <p:cNvPr id="11" name="Text 7"/>
          <p:cNvSpPr/>
          <p:nvPr/>
        </p:nvSpPr>
        <p:spPr>
          <a:xfrm>
            <a:off x="5443657" y="3200162"/>
            <a:ext cx="8447603" cy="525780"/>
          </a:xfrm>
          <a:prstGeom prst="rect">
            <a:avLst/>
          </a:prstGeom>
          <a:noFill/>
          <a:ln/>
        </p:spPr>
        <p:txBody>
          <a:bodyPr wrap="square" lIns="0" tIns="0" rIns="0" bIns="0" rtlCol="0" anchor="t"/>
          <a:lstStyle/>
          <a:p>
            <a:pPr marL="0" indent="0" algn="l">
              <a:lnSpc>
                <a:spcPts val="2050"/>
              </a:lnSpc>
              <a:buNone/>
            </a:pPr>
            <a:r>
              <a:rPr lang="en-US" sz="1600" dirty="0">
                <a:solidFill>
                  <a:srgbClr val="2A2742"/>
                </a:solidFill>
                <a:latin typeface="Arimo" pitchFamily="34" charset="0"/>
                <a:ea typeface="Arimo" pitchFamily="34" charset="-122"/>
                <a:cs typeface="Arimo" pitchFamily="34" charset="-120"/>
              </a:rPr>
              <a:t>Reaktor yadrosi yoqilg'ini o'z ichiga oladi va u yadro reaksiyalarni boshqaradigan boshqaruv tayoqchalari bilan jihozlangan. Yadro reaksiyalar issiqlikni chiqaradi.</a:t>
            </a:r>
            <a:endParaRPr lang="en-US" sz="1600" dirty="0"/>
          </a:p>
        </p:txBody>
      </p:sp>
      <p:sp>
        <p:nvSpPr>
          <p:cNvPr id="12" name="Shape 8"/>
          <p:cNvSpPr/>
          <p:nvPr/>
        </p:nvSpPr>
        <p:spPr>
          <a:xfrm>
            <a:off x="5320427" y="3901083"/>
            <a:ext cx="8694063" cy="11430"/>
          </a:xfrm>
          <a:prstGeom prst="roundRect">
            <a:avLst>
              <a:gd name="adj" fmla="val 603734"/>
            </a:avLst>
          </a:prstGeom>
          <a:solidFill>
            <a:srgbClr val="BDB8DF"/>
          </a:solidFill>
          <a:ln/>
        </p:spPr>
      </p:sp>
      <p:pic>
        <p:nvPicPr>
          <p:cNvPr id="13" name="Image 2" descr="preencoded.png"/>
          <p:cNvPicPr>
            <a:picLocks noChangeAspect="1"/>
          </p:cNvPicPr>
          <p:nvPr/>
        </p:nvPicPr>
        <p:blipFill>
          <a:blip r:embed="rId5"/>
          <a:stretch>
            <a:fillRect/>
          </a:stretch>
        </p:blipFill>
        <p:spPr>
          <a:xfrm>
            <a:off x="1943219" y="3931087"/>
            <a:ext cx="4003596" cy="1209318"/>
          </a:xfrm>
          <a:prstGeom prst="rect">
            <a:avLst/>
          </a:prstGeom>
        </p:spPr>
      </p:pic>
      <p:sp>
        <p:nvSpPr>
          <p:cNvPr id="14" name="Text 9"/>
          <p:cNvSpPr/>
          <p:nvPr/>
        </p:nvSpPr>
        <p:spPr>
          <a:xfrm>
            <a:off x="3886557" y="4371380"/>
            <a:ext cx="116800" cy="328613"/>
          </a:xfrm>
          <a:prstGeom prst="rect">
            <a:avLst/>
          </a:prstGeom>
          <a:noFill/>
          <a:ln/>
        </p:spPr>
        <p:txBody>
          <a:bodyPr wrap="none" lIns="0" tIns="0" rIns="0" bIns="0" rtlCol="0" anchor="t"/>
          <a:lstStyle/>
          <a:p>
            <a:pPr marL="0" indent="0" algn="ctr">
              <a:lnSpc>
                <a:spcPts val="2550"/>
              </a:lnSpc>
              <a:buNone/>
            </a:pPr>
            <a:r>
              <a:rPr lang="en-US" sz="2000" b="1" dirty="0">
                <a:solidFill>
                  <a:srgbClr val="2A2742"/>
                </a:solidFill>
                <a:latin typeface="Outfit Extra Bold" pitchFamily="34" charset="0"/>
                <a:ea typeface="Outfit Extra Bold" pitchFamily="34" charset="-122"/>
                <a:cs typeface="Outfit Extra Bold" pitchFamily="34" charset="-120"/>
              </a:rPr>
              <a:t>3</a:t>
            </a:r>
            <a:endParaRPr lang="en-US" sz="2000" dirty="0"/>
          </a:p>
        </p:txBody>
      </p:sp>
      <p:sp>
        <p:nvSpPr>
          <p:cNvPr id="15" name="Text 10"/>
          <p:cNvSpPr/>
          <p:nvPr/>
        </p:nvSpPr>
        <p:spPr>
          <a:xfrm>
            <a:off x="6111002" y="4095274"/>
            <a:ext cx="2086094" cy="256699"/>
          </a:xfrm>
          <a:prstGeom prst="rect">
            <a:avLst/>
          </a:prstGeom>
          <a:noFill/>
          <a:ln/>
        </p:spPr>
        <p:txBody>
          <a:bodyPr wrap="none" lIns="0" tIns="0" rIns="0" bIns="0" rtlCol="0" anchor="t"/>
          <a:lstStyle/>
          <a:p>
            <a:pPr marL="0" indent="0" algn="l">
              <a:lnSpc>
                <a:spcPts val="2000"/>
              </a:lnSpc>
              <a:buNone/>
            </a:pPr>
            <a:r>
              <a:rPr lang="en-US" sz="2000" b="1" dirty="0">
                <a:solidFill>
                  <a:srgbClr val="2A2742"/>
                </a:solidFill>
                <a:latin typeface="Outfit Extra Bold" pitchFamily="34" charset="0"/>
                <a:ea typeface="Outfit Extra Bold" pitchFamily="34" charset="-122"/>
                <a:cs typeface="Outfit Extra Bold" pitchFamily="34" charset="-120"/>
              </a:rPr>
              <a:t>Issiqlik almashtirgichi</a:t>
            </a:r>
            <a:endParaRPr lang="en-US" sz="2000" dirty="0"/>
          </a:p>
        </p:txBody>
      </p:sp>
      <p:sp>
        <p:nvSpPr>
          <p:cNvPr id="16" name="Text 11"/>
          <p:cNvSpPr/>
          <p:nvPr/>
        </p:nvSpPr>
        <p:spPr>
          <a:xfrm>
            <a:off x="6111002" y="4450437"/>
            <a:ext cx="7780258" cy="525780"/>
          </a:xfrm>
          <a:prstGeom prst="rect">
            <a:avLst/>
          </a:prstGeom>
          <a:noFill/>
          <a:ln/>
        </p:spPr>
        <p:txBody>
          <a:bodyPr wrap="square" lIns="0" tIns="0" rIns="0" bIns="0" rtlCol="0" anchor="t"/>
          <a:lstStyle/>
          <a:p>
            <a:pPr marL="0" indent="0" algn="l">
              <a:lnSpc>
                <a:spcPts val="2050"/>
              </a:lnSpc>
              <a:buNone/>
            </a:pPr>
            <a:r>
              <a:rPr lang="en-US" sz="1600" dirty="0">
                <a:solidFill>
                  <a:srgbClr val="2A2742"/>
                </a:solidFill>
                <a:latin typeface="Arimo" pitchFamily="34" charset="0"/>
                <a:ea typeface="Arimo" pitchFamily="34" charset="-122"/>
                <a:cs typeface="Arimo" pitchFamily="34" charset="-120"/>
              </a:rPr>
              <a:t>Issiqlik almashtirgichi reaktor yadrosidan olingan issiqlikni suvga uzatadi. Qaynab turgan suv bug' hosil qiladi va turbinani aylantiradi.</a:t>
            </a:r>
            <a:endParaRPr lang="en-US" sz="1600" dirty="0"/>
          </a:p>
        </p:txBody>
      </p:sp>
      <p:sp>
        <p:nvSpPr>
          <p:cNvPr id="17" name="Shape 12"/>
          <p:cNvSpPr/>
          <p:nvPr/>
        </p:nvSpPr>
        <p:spPr>
          <a:xfrm>
            <a:off x="5987772" y="5151358"/>
            <a:ext cx="8026717" cy="11430"/>
          </a:xfrm>
          <a:prstGeom prst="roundRect">
            <a:avLst>
              <a:gd name="adj" fmla="val 603734"/>
            </a:avLst>
          </a:prstGeom>
          <a:solidFill>
            <a:srgbClr val="BDB8DF"/>
          </a:solidFill>
          <a:ln/>
        </p:spPr>
      </p:sp>
      <p:pic>
        <p:nvPicPr>
          <p:cNvPr id="18" name="Image 3" descr="preencoded.png"/>
          <p:cNvPicPr>
            <a:picLocks noChangeAspect="1"/>
          </p:cNvPicPr>
          <p:nvPr/>
        </p:nvPicPr>
        <p:blipFill>
          <a:blip r:embed="rId6"/>
          <a:stretch>
            <a:fillRect/>
          </a:stretch>
        </p:blipFill>
        <p:spPr>
          <a:xfrm>
            <a:off x="1275874" y="5181362"/>
            <a:ext cx="5338167" cy="1209318"/>
          </a:xfrm>
          <a:prstGeom prst="rect">
            <a:avLst/>
          </a:prstGeom>
        </p:spPr>
      </p:pic>
      <p:sp>
        <p:nvSpPr>
          <p:cNvPr id="19" name="Text 13"/>
          <p:cNvSpPr/>
          <p:nvPr/>
        </p:nvSpPr>
        <p:spPr>
          <a:xfrm>
            <a:off x="3881914" y="5621655"/>
            <a:ext cx="125849" cy="328613"/>
          </a:xfrm>
          <a:prstGeom prst="rect">
            <a:avLst/>
          </a:prstGeom>
          <a:noFill/>
          <a:ln/>
        </p:spPr>
        <p:txBody>
          <a:bodyPr wrap="none" lIns="0" tIns="0" rIns="0" bIns="0" rtlCol="0" anchor="t"/>
          <a:lstStyle/>
          <a:p>
            <a:pPr marL="0" indent="0" algn="ctr">
              <a:lnSpc>
                <a:spcPts val="2550"/>
              </a:lnSpc>
              <a:buNone/>
            </a:pPr>
            <a:r>
              <a:rPr lang="en-US" sz="2000" b="1" dirty="0">
                <a:solidFill>
                  <a:srgbClr val="2A2742"/>
                </a:solidFill>
                <a:latin typeface="Outfit Extra Bold" pitchFamily="34" charset="0"/>
                <a:ea typeface="Outfit Extra Bold" pitchFamily="34" charset="-122"/>
                <a:cs typeface="Outfit Extra Bold" pitchFamily="34" charset="-120"/>
              </a:rPr>
              <a:t>4</a:t>
            </a:r>
            <a:endParaRPr lang="en-US" sz="2000" dirty="0"/>
          </a:p>
        </p:txBody>
      </p:sp>
      <p:sp>
        <p:nvSpPr>
          <p:cNvPr id="20" name="Text 14"/>
          <p:cNvSpPr/>
          <p:nvPr/>
        </p:nvSpPr>
        <p:spPr>
          <a:xfrm>
            <a:off x="6778228" y="5345549"/>
            <a:ext cx="2053709" cy="256699"/>
          </a:xfrm>
          <a:prstGeom prst="rect">
            <a:avLst/>
          </a:prstGeom>
          <a:noFill/>
          <a:ln/>
        </p:spPr>
        <p:txBody>
          <a:bodyPr wrap="none" lIns="0" tIns="0" rIns="0" bIns="0" rtlCol="0" anchor="t"/>
          <a:lstStyle/>
          <a:p>
            <a:pPr marL="0" indent="0" algn="l">
              <a:lnSpc>
                <a:spcPts val="2000"/>
              </a:lnSpc>
              <a:buNone/>
            </a:pPr>
            <a:r>
              <a:rPr lang="en-US" sz="2000" b="1" dirty="0">
                <a:solidFill>
                  <a:srgbClr val="2A2742"/>
                </a:solidFill>
                <a:latin typeface="Outfit Extra Bold" pitchFamily="34" charset="0"/>
                <a:ea typeface="Outfit Extra Bold" pitchFamily="34" charset="-122"/>
                <a:cs typeface="Outfit Extra Bold" pitchFamily="34" charset="-120"/>
              </a:rPr>
              <a:t>Turbin va Generator</a:t>
            </a:r>
            <a:endParaRPr lang="en-US" sz="2000" dirty="0"/>
          </a:p>
        </p:txBody>
      </p:sp>
      <p:sp>
        <p:nvSpPr>
          <p:cNvPr id="21" name="Text 15"/>
          <p:cNvSpPr/>
          <p:nvPr/>
        </p:nvSpPr>
        <p:spPr>
          <a:xfrm>
            <a:off x="6778228" y="5700712"/>
            <a:ext cx="7113032" cy="525780"/>
          </a:xfrm>
          <a:prstGeom prst="rect">
            <a:avLst/>
          </a:prstGeom>
          <a:noFill/>
          <a:ln/>
        </p:spPr>
        <p:txBody>
          <a:bodyPr wrap="square" lIns="0" tIns="0" rIns="0" bIns="0" rtlCol="0" anchor="t"/>
          <a:lstStyle/>
          <a:p>
            <a:pPr marL="0" indent="0" algn="l">
              <a:lnSpc>
                <a:spcPts val="2050"/>
              </a:lnSpc>
              <a:buNone/>
            </a:pPr>
            <a:r>
              <a:rPr lang="en-US" sz="1600" dirty="0">
                <a:solidFill>
                  <a:srgbClr val="2A2742"/>
                </a:solidFill>
                <a:latin typeface="Arimo" pitchFamily="34" charset="0"/>
                <a:ea typeface="Arimo" pitchFamily="34" charset="-122"/>
                <a:cs typeface="Arimo" pitchFamily="34" charset="-120"/>
              </a:rPr>
              <a:t>Bug' turbinani aylantiradi, bu esa generatorni ishga tushiradi. Generator elektr energiyasini ishlab chiqaradi.</a:t>
            </a:r>
            <a:endParaRPr lang="en-US" sz="1600" dirty="0"/>
          </a:p>
        </p:txBody>
      </p:sp>
      <p:sp>
        <p:nvSpPr>
          <p:cNvPr id="22" name="Shape 16"/>
          <p:cNvSpPr/>
          <p:nvPr/>
        </p:nvSpPr>
        <p:spPr>
          <a:xfrm>
            <a:off x="6654998" y="6401633"/>
            <a:ext cx="7359491" cy="11430"/>
          </a:xfrm>
          <a:prstGeom prst="roundRect">
            <a:avLst>
              <a:gd name="adj" fmla="val 603734"/>
            </a:avLst>
          </a:prstGeom>
          <a:solidFill>
            <a:srgbClr val="BDB8DF"/>
          </a:solidFill>
          <a:ln/>
        </p:spPr>
      </p:sp>
      <p:pic>
        <p:nvPicPr>
          <p:cNvPr id="23" name="Image 4" descr="preencoded.png"/>
          <p:cNvPicPr>
            <a:picLocks noChangeAspect="1"/>
          </p:cNvPicPr>
          <p:nvPr/>
        </p:nvPicPr>
        <p:blipFill>
          <a:blip r:embed="rId7"/>
          <a:stretch>
            <a:fillRect/>
          </a:stretch>
        </p:blipFill>
        <p:spPr>
          <a:xfrm>
            <a:off x="608648" y="6431637"/>
            <a:ext cx="6672739" cy="1209318"/>
          </a:xfrm>
          <a:prstGeom prst="rect">
            <a:avLst/>
          </a:prstGeom>
        </p:spPr>
      </p:pic>
      <p:sp>
        <p:nvSpPr>
          <p:cNvPr id="24" name="Text 17"/>
          <p:cNvSpPr/>
          <p:nvPr/>
        </p:nvSpPr>
        <p:spPr>
          <a:xfrm>
            <a:off x="3886676" y="6871930"/>
            <a:ext cx="116681" cy="328613"/>
          </a:xfrm>
          <a:prstGeom prst="rect">
            <a:avLst/>
          </a:prstGeom>
          <a:noFill/>
          <a:ln/>
        </p:spPr>
        <p:txBody>
          <a:bodyPr wrap="none" lIns="0" tIns="0" rIns="0" bIns="0" rtlCol="0" anchor="t"/>
          <a:lstStyle/>
          <a:p>
            <a:pPr marL="0" indent="0" algn="ctr">
              <a:lnSpc>
                <a:spcPts val="2550"/>
              </a:lnSpc>
              <a:buNone/>
            </a:pPr>
            <a:r>
              <a:rPr lang="en-US" sz="2000" b="1" dirty="0">
                <a:solidFill>
                  <a:srgbClr val="2A2742"/>
                </a:solidFill>
                <a:latin typeface="Outfit Extra Bold" pitchFamily="34" charset="0"/>
                <a:ea typeface="Outfit Extra Bold" pitchFamily="34" charset="-122"/>
                <a:cs typeface="Outfit Extra Bold" pitchFamily="34" charset="-120"/>
              </a:rPr>
              <a:t>5</a:t>
            </a:r>
            <a:endParaRPr lang="en-US" sz="2000" dirty="0"/>
          </a:p>
        </p:txBody>
      </p:sp>
      <p:sp>
        <p:nvSpPr>
          <p:cNvPr id="25" name="Text 18"/>
          <p:cNvSpPr/>
          <p:nvPr/>
        </p:nvSpPr>
        <p:spPr>
          <a:xfrm>
            <a:off x="7445573" y="6595824"/>
            <a:ext cx="2166223" cy="256699"/>
          </a:xfrm>
          <a:prstGeom prst="rect">
            <a:avLst/>
          </a:prstGeom>
          <a:noFill/>
          <a:ln/>
        </p:spPr>
        <p:txBody>
          <a:bodyPr wrap="none" lIns="0" tIns="0" rIns="0" bIns="0" rtlCol="0" anchor="t"/>
          <a:lstStyle/>
          <a:p>
            <a:pPr marL="0" indent="0" algn="l">
              <a:lnSpc>
                <a:spcPts val="2000"/>
              </a:lnSpc>
              <a:buNone/>
            </a:pPr>
            <a:r>
              <a:rPr lang="en-US" sz="2000" b="1" dirty="0">
                <a:solidFill>
                  <a:srgbClr val="2A2742"/>
                </a:solidFill>
                <a:latin typeface="Outfit Extra Bold" pitchFamily="34" charset="0"/>
                <a:ea typeface="Outfit Extra Bold" pitchFamily="34" charset="-122"/>
                <a:cs typeface="Outfit Extra Bold" pitchFamily="34" charset="-120"/>
              </a:rPr>
              <a:t>Elektr Tarqatish Tizimi</a:t>
            </a:r>
            <a:endParaRPr lang="en-US" sz="2000" dirty="0"/>
          </a:p>
        </p:txBody>
      </p:sp>
      <p:sp>
        <p:nvSpPr>
          <p:cNvPr id="26" name="Text 19"/>
          <p:cNvSpPr/>
          <p:nvPr/>
        </p:nvSpPr>
        <p:spPr>
          <a:xfrm>
            <a:off x="7445573" y="6950988"/>
            <a:ext cx="6445687" cy="525780"/>
          </a:xfrm>
          <a:prstGeom prst="rect">
            <a:avLst/>
          </a:prstGeom>
          <a:noFill/>
          <a:ln/>
        </p:spPr>
        <p:txBody>
          <a:bodyPr wrap="square" lIns="0" tIns="0" rIns="0" bIns="0" rtlCol="0" anchor="t"/>
          <a:lstStyle/>
          <a:p>
            <a:pPr marL="0" indent="0" algn="l">
              <a:lnSpc>
                <a:spcPts val="2050"/>
              </a:lnSpc>
              <a:buNone/>
            </a:pPr>
            <a:r>
              <a:rPr lang="en-US" sz="1600" dirty="0">
                <a:solidFill>
                  <a:srgbClr val="2A2742"/>
                </a:solidFill>
                <a:latin typeface="Arimo" pitchFamily="34" charset="0"/>
                <a:ea typeface="Arimo" pitchFamily="34" charset="-122"/>
                <a:cs typeface="Arimo" pitchFamily="34" charset="-120"/>
              </a:rPr>
              <a:t>Elektr tarqatish tizimi ishlab chiqarilgan elektr energiyasini iste'molchilarga yetkazib beradi.</a:t>
            </a:r>
            <a:endParaRPr lang="en-US" sz="16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93790" y="734020"/>
            <a:ext cx="5670590" cy="708779"/>
          </a:xfrm>
          <a:prstGeom prst="rect">
            <a:avLst/>
          </a:prstGeom>
          <a:noFill/>
          <a:ln/>
        </p:spPr>
        <p:txBody>
          <a:bodyPr wrap="none" lIns="0" tIns="0" rIns="0" bIns="0" rtlCol="0" anchor="t"/>
          <a:lstStyle/>
          <a:p>
            <a:pPr marL="0" indent="0">
              <a:lnSpc>
                <a:spcPts val="5550"/>
              </a:lnSpc>
              <a:buNone/>
            </a:pPr>
            <a:r>
              <a:rPr lang="en-US" sz="4800" b="1" dirty="0">
                <a:solidFill>
                  <a:srgbClr val="231971"/>
                </a:solidFill>
                <a:latin typeface="Outfit Extra Bold" pitchFamily="34" charset="0"/>
                <a:ea typeface="Outfit Extra Bold" pitchFamily="34" charset="-122"/>
                <a:cs typeface="Outfit Extra Bold" pitchFamily="34" charset="-120"/>
              </a:rPr>
              <a:t>Yadro Xavfsizligi</a:t>
            </a:r>
            <a:endParaRPr lang="en-US" sz="4800" dirty="0"/>
          </a:p>
        </p:txBody>
      </p:sp>
      <p:sp>
        <p:nvSpPr>
          <p:cNvPr id="3" name="Shape 1"/>
          <p:cNvSpPr/>
          <p:nvPr/>
        </p:nvSpPr>
        <p:spPr>
          <a:xfrm>
            <a:off x="793790" y="1896428"/>
            <a:ext cx="2173724" cy="1669852"/>
          </a:xfrm>
          <a:prstGeom prst="roundRect">
            <a:avLst>
              <a:gd name="adj" fmla="val 5705"/>
            </a:avLst>
          </a:prstGeom>
          <a:solidFill>
            <a:srgbClr val="E9E6FA"/>
          </a:solidFill>
          <a:ln w="7620">
            <a:solidFill>
              <a:srgbClr val="BDB8DF"/>
            </a:solidFill>
            <a:prstDash val="solid"/>
          </a:ln>
        </p:spPr>
      </p:sp>
      <p:sp>
        <p:nvSpPr>
          <p:cNvPr id="4" name="Text 2"/>
          <p:cNvSpPr/>
          <p:nvPr/>
        </p:nvSpPr>
        <p:spPr>
          <a:xfrm>
            <a:off x="1028224" y="2504599"/>
            <a:ext cx="110609" cy="453509"/>
          </a:xfrm>
          <a:prstGeom prst="rect">
            <a:avLst/>
          </a:prstGeom>
          <a:noFill/>
          <a:ln/>
        </p:spPr>
        <p:txBody>
          <a:bodyPr wrap="none" lIns="0" tIns="0" rIns="0" bIns="0" rtlCol="0" anchor="t"/>
          <a:lstStyle/>
          <a:p>
            <a:pPr marL="0" indent="0" algn="ctr">
              <a:lnSpc>
                <a:spcPts val="3550"/>
              </a:lnSpc>
              <a:buNone/>
            </a:pPr>
            <a:r>
              <a:rPr lang="en-US" sz="2400" b="1" dirty="0">
                <a:solidFill>
                  <a:srgbClr val="2A2742"/>
                </a:solidFill>
                <a:latin typeface="Outfit Extra Bold" pitchFamily="34" charset="0"/>
                <a:ea typeface="Outfit Extra Bold" pitchFamily="34" charset="-122"/>
                <a:cs typeface="Outfit Extra Bold" pitchFamily="34" charset="-120"/>
              </a:rPr>
              <a:t>1</a:t>
            </a:r>
            <a:endParaRPr lang="en-US" sz="2400" dirty="0"/>
          </a:p>
        </p:txBody>
      </p:sp>
      <p:sp>
        <p:nvSpPr>
          <p:cNvPr id="5" name="Text 3"/>
          <p:cNvSpPr/>
          <p:nvPr/>
        </p:nvSpPr>
        <p:spPr>
          <a:xfrm>
            <a:off x="3194328" y="2123242"/>
            <a:ext cx="2955250" cy="354330"/>
          </a:xfrm>
          <a:prstGeom prst="rect">
            <a:avLst/>
          </a:prstGeom>
          <a:noFill/>
          <a:ln/>
        </p:spPr>
        <p:txBody>
          <a:bodyPr wrap="none" lIns="0" tIns="0" rIns="0" bIns="0" rtlCol="0" anchor="t"/>
          <a:lstStyle/>
          <a:p>
            <a:pPr marL="0" indent="0" algn="l">
              <a:lnSpc>
                <a:spcPts val="2750"/>
              </a:lnSpc>
              <a:buNone/>
            </a:pPr>
            <a:r>
              <a:rPr lang="en-US" sz="2400" b="1" dirty="0">
                <a:solidFill>
                  <a:srgbClr val="2A2742"/>
                </a:solidFill>
                <a:latin typeface="Outfit Extra Bold" pitchFamily="34" charset="0"/>
                <a:ea typeface="Outfit Extra Bold" pitchFamily="34" charset="-122"/>
                <a:cs typeface="Outfit Extra Bold" pitchFamily="34" charset="-120"/>
              </a:rPr>
              <a:t>Xavfsizlik Protokollari</a:t>
            </a:r>
            <a:endParaRPr lang="en-US" sz="2400" dirty="0"/>
          </a:p>
        </p:txBody>
      </p:sp>
      <p:sp>
        <p:nvSpPr>
          <p:cNvPr id="6" name="Text 4"/>
          <p:cNvSpPr/>
          <p:nvPr/>
        </p:nvSpPr>
        <p:spPr>
          <a:xfrm>
            <a:off x="3194328" y="2613660"/>
            <a:ext cx="10415468" cy="725805"/>
          </a:xfrm>
          <a:prstGeom prst="rect">
            <a:avLst/>
          </a:prstGeom>
          <a:noFill/>
          <a:ln/>
        </p:spPr>
        <p:txBody>
          <a:bodyPr wrap="square" lIns="0" tIns="0" rIns="0" bIns="0" rtlCol="0" anchor="t"/>
          <a:lstStyle/>
          <a:p>
            <a:pPr marL="0" indent="0" algn="l">
              <a:lnSpc>
                <a:spcPts val="2850"/>
              </a:lnSpc>
              <a:buNone/>
            </a:pPr>
            <a:r>
              <a:rPr lang="en-US" dirty="0">
                <a:solidFill>
                  <a:srgbClr val="2A2742"/>
                </a:solidFill>
                <a:latin typeface="Arimo" pitchFamily="34" charset="0"/>
                <a:ea typeface="Arimo" pitchFamily="34" charset="-122"/>
                <a:cs typeface="Arimo" pitchFamily="34" charset="-120"/>
              </a:rPr>
              <a:t>Yadro reaktorlari qat'iy xavfsizlik protokollari bilan jihozlangan. Bu protokollar radioaktiv ifloslanish va portlashlarni oldini olishga mo'ljallangan.</a:t>
            </a:r>
            <a:endParaRPr lang="en-US" dirty="0"/>
          </a:p>
        </p:txBody>
      </p:sp>
      <p:sp>
        <p:nvSpPr>
          <p:cNvPr id="7" name="Shape 5"/>
          <p:cNvSpPr/>
          <p:nvPr/>
        </p:nvSpPr>
        <p:spPr>
          <a:xfrm>
            <a:off x="3080861" y="3551039"/>
            <a:ext cx="10642402" cy="15240"/>
          </a:xfrm>
          <a:prstGeom prst="roundRect">
            <a:avLst>
              <a:gd name="adj" fmla="val 625116"/>
            </a:avLst>
          </a:prstGeom>
          <a:solidFill>
            <a:srgbClr val="BDB8DF"/>
          </a:solidFill>
          <a:ln/>
        </p:spPr>
      </p:sp>
      <p:sp>
        <p:nvSpPr>
          <p:cNvPr id="8" name="Shape 6"/>
          <p:cNvSpPr/>
          <p:nvPr/>
        </p:nvSpPr>
        <p:spPr>
          <a:xfrm>
            <a:off x="793790" y="3679627"/>
            <a:ext cx="4347567" cy="1669852"/>
          </a:xfrm>
          <a:prstGeom prst="roundRect">
            <a:avLst>
              <a:gd name="adj" fmla="val 5705"/>
            </a:avLst>
          </a:prstGeom>
          <a:solidFill>
            <a:srgbClr val="E9E6FA"/>
          </a:solidFill>
          <a:ln w="7620">
            <a:solidFill>
              <a:srgbClr val="BDB8DF"/>
            </a:solidFill>
            <a:prstDash val="solid"/>
          </a:ln>
        </p:spPr>
      </p:sp>
      <p:sp>
        <p:nvSpPr>
          <p:cNvPr id="9" name="Text 7"/>
          <p:cNvSpPr/>
          <p:nvPr/>
        </p:nvSpPr>
        <p:spPr>
          <a:xfrm>
            <a:off x="1028224" y="4287798"/>
            <a:ext cx="163235" cy="453509"/>
          </a:xfrm>
          <a:prstGeom prst="rect">
            <a:avLst/>
          </a:prstGeom>
          <a:noFill/>
          <a:ln/>
        </p:spPr>
        <p:txBody>
          <a:bodyPr wrap="none" lIns="0" tIns="0" rIns="0" bIns="0" rtlCol="0" anchor="t"/>
          <a:lstStyle/>
          <a:p>
            <a:pPr marL="0" indent="0" algn="ctr">
              <a:lnSpc>
                <a:spcPts val="3550"/>
              </a:lnSpc>
              <a:buNone/>
            </a:pPr>
            <a:r>
              <a:rPr lang="en-US" sz="2400" b="1" dirty="0">
                <a:solidFill>
                  <a:srgbClr val="2A2742"/>
                </a:solidFill>
                <a:latin typeface="Outfit Extra Bold" pitchFamily="34" charset="0"/>
                <a:ea typeface="Outfit Extra Bold" pitchFamily="34" charset="-122"/>
                <a:cs typeface="Outfit Extra Bold" pitchFamily="34" charset="-120"/>
              </a:rPr>
              <a:t>2</a:t>
            </a:r>
            <a:endParaRPr lang="en-US" sz="2400" dirty="0"/>
          </a:p>
        </p:txBody>
      </p:sp>
      <p:sp>
        <p:nvSpPr>
          <p:cNvPr id="10" name="Text 8"/>
          <p:cNvSpPr/>
          <p:nvPr/>
        </p:nvSpPr>
        <p:spPr>
          <a:xfrm>
            <a:off x="5368171" y="3906441"/>
            <a:ext cx="3258264" cy="354330"/>
          </a:xfrm>
          <a:prstGeom prst="rect">
            <a:avLst/>
          </a:prstGeom>
          <a:noFill/>
          <a:ln/>
        </p:spPr>
        <p:txBody>
          <a:bodyPr wrap="none" lIns="0" tIns="0" rIns="0" bIns="0" rtlCol="0" anchor="t"/>
          <a:lstStyle/>
          <a:p>
            <a:pPr marL="0" indent="0" algn="l">
              <a:lnSpc>
                <a:spcPts val="2750"/>
              </a:lnSpc>
              <a:buNone/>
            </a:pPr>
            <a:r>
              <a:rPr lang="en-US" sz="2400" b="1" dirty="0">
                <a:solidFill>
                  <a:srgbClr val="2A2742"/>
                </a:solidFill>
                <a:latin typeface="Outfit Extra Bold" pitchFamily="34" charset="0"/>
                <a:ea typeface="Outfit Extra Bold" pitchFamily="34" charset="-122"/>
                <a:cs typeface="Outfit Extra Bold" pitchFamily="34" charset="-120"/>
              </a:rPr>
              <a:t>Chiqindilarni Boshqarish</a:t>
            </a:r>
            <a:endParaRPr lang="en-US" sz="2400" dirty="0"/>
          </a:p>
        </p:txBody>
      </p:sp>
      <p:sp>
        <p:nvSpPr>
          <p:cNvPr id="11" name="Text 9"/>
          <p:cNvSpPr/>
          <p:nvPr/>
        </p:nvSpPr>
        <p:spPr>
          <a:xfrm>
            <a:off x="5368171" y="4396859"/>
            <a:ext cx="8241625" cy="725805"/>
          </a:xfrm>
          <a:prstGeom prst="rect">
            <a:avLst/>
          </a:prstGeom>
          <a:noFill/>
          <a:ln/>
        </p:spPr>
        <p:txBody>
          <a:bodyPr wrap="square" lIns="0" tIns="0" rIns="0" bIns="0" rtlCol="0" anchor="t"/>
          <a:lstStyle/>
          <a:p>
            <a:pPr marL="0" indent="0" algn="l">
              <a:lnSpc>
                <a:spcPts val="2850"/>
              </a:lnSpc>
              <a:buNone/>
            </a:pPr>
            <a:r>
              <a:rPr lang="en-US" dirty="0">
                <a:solidFill>
                  <a:srgbClr val="2A2742"/>
                </a:solidFill>
                <a:latin typeface="Arimo" pitchFamily="34" charset="0"/>
                <a:ea typeface="Arimo" pitchFamily="34" charset="-122"/>
                <a:cs typeface="Arimo" pitchFamily="34" charset="-120"/>
              </a:rPr>
              <a:t>Yadro chiqindilari radioaktivdir va ularni xavfsiz tarzda saqlash kerak. Yadro chiqindilarini boshqarish uchun maxsus saqlash joylari mavjud.</a:t>
            </a:r>
            <a:endParaRPr lang="en-US" dirty="0"/>
          </a:p>
        </p:txBody>
      </p:sp>
      <p:sp>
        <p:nvSpPr>
          <p:cNvPr id="12" name="Shape 10"/>
          <p:cNvSpPr/>
          <p:nvPr/>
        </p:nvSpPr>
        <p:spPr>
          <a:xfrm>
            <a:off x="5254704" y="5334238"/>
            <a:ext cx="8468558" cy="15240"/>
          </a:xfrm>
          <a:prstGeom prst="roundRect">
            <a:avLst>
              <a:gd name="adj" fmla="val 625116"/>
            </a:avLst>
          </a:prstGeom>
          <a:solidFill>
            <a:srgbClr val="BDB8DF"/>
          </a:solidFill>
          <a:ln/>
        </p:spPr>
      </p:sp>
      <p:sp>
        <p:nvSpPr>
          <p:cNvPr id="13" name="Shape 11"/>
          <p:cNvSpPr/>
          <p:nvPr/>
        </p:nvSpPr>
        <p:spPr>
          <a:xfrm>
            <a:off x="793790" y="5462826"/>
            <a:ext cx="6521410" cy="2032754"/>
          </a:xfrm>
          <a:prstGeom prst="roundRect">
            <a:avLst>
              <a:gd name="adj" fmla="val 4687"/>
            </a:avLst>
          </a:prstGeom>
          <a:solidFill>
            <a:srgbClr val="E9E6FA"/>
          </a:solidFill>
          <a:ln w="7620">
            <a:solidFill>
              <a:srgbClr val="BDB8DF"/>
            </a:solidFill>
            <a:prstDash val="solid"/>
          </a:ln>
        </p:spPr>
      </p:sp>
      <p:sp>
        <p:nvSpPr>
          <p:cNvPr id="14" name="Text 12"/>
          <p:cNvSpPr/>
          <p:nvPr/>
        </p:nvSpPr>
        <p:spPr>
          <a:xfrm>
            <a:off x="1028224" y="6252448"/>
            <a:ext cx="161330" cy="453509"/>
          </a:xfrm>
          <a:prstGeom prst="rect">
            <a:avLst/>
          </a:prstGeom>
          <a:noFill/>
          <a:ln/>
        </p:spPr>
        <p:txBody>
          <a:bodyPr wrap="none" lIns="0" tIns="0" rIns="0" bIns="0" rtlCol="0" anchor="t"/>
          <a:lstStyle/>
          <a:p>
            <a:pPr marL="0" indent="0" algn="ctr">
              <a:lnSpc>
                <a:spcPts val="3550"/>
              </a:lnSpc>
              <a:buNone/>
            </a:pPr>
            <a:r>
              <a:rPr lang="en-US" sz="2400" b="1" dirty="0">
                <a:solidFill>
                  <a:srgbClr val="2A2742"/>
                </a:solidFill>
                <a:latin typeface="Outfit Extra Bold" pitchFamily="34" charset="0"/>
                <a:ea typeface="Outfit Extra Bold" pitchFamily="34" charset="-122"/>
                <a:cs typeface="Outfit Extra Bold" pitchFamily="34" charset="-120"/>
              </a:rPr>
              <a:t>3</a:t>
            </a:r>
            <a:endParaRPr lang="en-US" sz="2400" dirty="0"/>
          </a:p>
        </p:txBody>
      </p:sp>
      <p:sp>
        <p:nvSpPr>
          <p:cNvPr id="15" name="Text 13"/>
          <p:cNvSpPr/>
          <p:nvPr/>
        </p:nvSpPr>
        <p:spPr>
          <a:xfrm>
            <a:off x="7542014" y="5689640"/>
            <a:ext cx="2835235" cy="354330"/>
          </a:xfrm>
          <a:prstGeom prst="rect">
            <a:avLst/>
          </a:prstGeom>
          <a:noFill/>
          <a:ln/>
        </p:spPr>
        <p:txBody>
          <a:bodyPr wrap="none" lIns="0" tIns="0" rIns="0" bIns="0" rtlCol="0" anchor="t"/>
          <a:lstStyle/>
          <a:p>
            <a:pPr marL="0" indent="0" algn="l">
              <a:lnSpc>
                <a:spcPts val="2750"/>
              </a:lnSpc>
              <a:buNone/>
            </a:pPr>
            <a:r>
              <a:rPr lang="en-US" sz="2400" b="1" dirty="0">
                <a:solidFill>
                  <a:srgbClr val="2A2742"/>
                </a:solidFill>
                <a:latin typeface="Outfit Extra Bold" pitchFamily="34" charset="0"/>
                <a:ea typeface="Outfit Extra Bold" pitchFamily="34" charset="-122"/>
                <a:cs typeface="Outfit Extra Bold" pitchFamily="34" charset="-120"/>
              </a:rPr>
              <a:t>Xalqaro Hamkorlik</a:t>
            </a:r>
            <a:endParaRPr lang="en-US" sz="2400" dirty="0"/>
          </a:p>
        </p:txBody>
      </p:sp>
      <p:sp>
        <p:nvSpPr>
          <p:cNvPr id="16" name="Text 14"/>
          <p:cNvSpPr/>
          <p:nvPr/>
        </p:nvSpPr>
        <p:spPr>
          <a:xfrm>
            <a:off x="7542014" y="6180058"/>
            <a:ext cx="6067782" cy="1088708"/>
          </a:xfrm>
          <a:prstGeom prst="rect">
            <a:avLst/>
          </a:prstGeom>
          <a:noFill/>
          <a:ln/>
        </p:spPr>
        <p:txBody>
          <a:bodyPr wrap="square" lIns="0" tIns="0" rIns="0" bIns="0" rtlCol="0" anchor="t"/>
          <a:lstStyle/>
          <a:p>
            <a:pPr marL="0" indent="0" algn="l">
              <a:lnSpc>
                <a:spcPts val="2850"/>
              </a:lnSpc>
              <a:buNone/>
            </a:pPr>
            <a:r>
              <a:rPr lang="en-US" dirty="0">
                <a:solidFill>
                  <a:srgbClr val="2A2742"/>
                </a:solidFill>
                <a:latin typeface="Arimo" pitchFamily="34" charset="0"/>
                <a:ea typeface="Arimo" pitchFamily="34" charset="-122"/>
                <a:cs typeface="Arimo" pitchFamily="34" charset="-120"/>
              </a:rPr>
              <a:t>Yadro xavfsizligini ta'minlash uchun xalqaro hamkorlik muhimdir. Xalqaro tashkilotlar va davlatlar yadro energetikasi sohasidagi xavfsizlik me'yorlarini belgilaydi.</a:t>
            </a:r>
            <a:endParaRPr lang="en-US"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mavzusi">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TotalTime>
  <Words>767</Words>
  <Application>Microsoft Office PowerPoint</Application>
  <PresentationFormat>Buyurtma</PresentationFormat>
  <Paragraphs>87</Paragraphs>
  <Slides>10</Slides>
  <Notes>10</Notes>
  <HiddenSlides>0</HiddenSlides>
  <MMClips>0</MMClips>
  <ScaleCrop>false</ScaleCrop>
  <HeadingPairs>
    <vt:vector size="6" baseType="variant">
      <vt:variant>
        <vt:lpstr>Foydalanilgan shriftlar</vt:lpstr>
      </vt:variant>
      <vt:variant>
        <vt:i4>4</vt:i4>
      </vt:variant>
      <vt:variant>
        <vt:lpstr>Mavzu</vt:lpstr>
      </vt:variant>
      <vt:variant>
        <vt:i4>1</vt:i4>
      </vt:variant>
      <vt:variant>
        <vt:lpstr>Slayd sarlavhalari</vt:lpstr>
      </vt:variant>
      <vt:variant>
        <vt:i4>10</vt:i4>
      </vt:variant>
    </vt:vector>
  </HeadingPairs>
  <TitlesOfParts>
    <vt:vector size="15" baseType="lpstr">
      <vt:lpstr>Arial</vt:lpstr>
      <vt:lpstr>Outfit Extra Bold</vt:lpstr>
      <vt:lpstr>Arimo Medium</vt:lpstr>
      <vt:lpstr>Arimo</vt:lpstr>
      <vt:lpstr>Office Theme</vt:lpstr>
      <vt:lpstr>PowerPoint taqdimoti</vt:lpstr>
      <vt:lpstr>PowerPoint taqdimoti</vt:lpstr>
      <vt:lpstr>PowerPoint taqdimoti</vt:lpstr>
      <vt:lpstr>PowerPoint taqdimoti</vt:lpstr>
      <vt:lpstr>PowerPoint taqdimoti</vt:lpstr>
      <vt:lpstr>PowerPoint taqdimoti</vt:lpstr>
      <vt:lpstr>PowerPoint taqdimoti</vt:lpstr>
      <vt:lpstr>PowerPoint taqdimoti</vt:lpstr>
      <vt:lpstr>PowerPoint taqdimoti</vt:lpstr>
      <vt:lpstr>PowerPoint taqdimoti</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Hojiakbar Turotov</cp:lastModifiedBy>
  <cp:revision>2</cp:revision>
  <dcterms:created xsi:type="dcterms:W3CDTF">2024-12-03T00:16:09Z</dcterms:created>
  <dcterms:modified xsi:type="dcterms:W3CDTF">2024-12-03T12:44:30Z</dcterms:modified>
</cp:coreProperties>
</file>